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0.xml" ContentType="application/vnd.openxmlformats-officedocument.presentationml.tags+xml"/>
  <Override PartName="/ppt/notesSlides/notesSlide18.xml" ContentType="application/vnd.openxmlformats-officedocument.presentationml.notesSlide+xml"/>
  <Override PartName="/ppt/tags/tag4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406" r:id="rId2"/>
    <p:sldId id="431" r:id="rId3"/>
    <p:sldId id="487" r:id="rId4"/>
    <p:sldId id="410" r:id="rId5"/>
    <p:sldId id="412" r:id="rId6"/>
    <p:sldId id="466" r:id="rId7"/>
    <p:sldId id="444" r:id="rId8"/>
    <p:sldId id="486" r:id="rId9"/>
    <p:sldId id="453" r:id="rId10"/>
    <p:sldId id="454" r:id="rId11"/>
    <p:sldId id="485" r:id="rId12"/>
    <p:sldId id="443" r:id="rId13"/>
    <p:sldId id="494" r:id="rId14"/>
    <p:sldId id="495" r:id="rId15"/>
    <p:sldId id="496" r:id="rId16"/>
    <p:sldId id="497" r:id="rId17"/>
    <p:sldId id="455" r:id="rId18"/>
    <p:sldId id="493" r:id="rId19"/>
    <p:sldId id="418" r:id="rId20"/>
    <p:sldId id="417" r:id="rId21"/>
    <p:sldId id="414" r:id="rId22"/>
    <p:sldId id="435" r:id="rId23"/>
    <p:sldId id="459" r:id="rId24"/>
    <p:sldId id="415" r:id="rId25"/>
    <p:sldId id="500" r:id="rId26"/>
  </p:sldIdLst>
  <p:sldSz cx="14630400" cy="8229600"/>
  <p:notesSz cx="8229600" cy="14630400"/>
  <p:embeddedFontLst>
    <p:embeddedFont>
      <p:font typeface="Microsoft JhengHei" panose="020B0604030504040204" pitchFamily="34" charset="-120"/>
      <p:regular r:id="rId28"/>
      <p:bold r:id="rId29"/>
    </p:embeddedFont>
    <p:embeddedFont>
      <p:font typeface="Microsoft JhengHei" panose="020B0604030504040204" pitchFamily="34" charset="-120"/>
      <p:regular r:id="rId28"/>
      <p:bold r:id="rId29"/>
    </p:embeddedFont>
    <p:embeddedFont>
      <p:font typeface="ADLaM Display" panose="02010000000000000000" pitchFamily="2" charset="0"/>
      <p:regular r:id="rId30"/>
    </p:embeddedFont>
    <p:embeddedFont>
      <p:font typeface="Cambria" panose="02040503050406030204" pitchFamily="18" charset="0"/>
      <p:regular r:id="rId31"/>
      <p:bold r:id="rId32"/>
      <p:italic r:id="rId33"/>
      <p:boldItalic r:id="rId34"/>
    </p:embeddedFont>
    <p:embeddedFont>
      <p:font typeface="Microsoft JhengHei UI" panose="020B0604030504040204" pitchFamily="34" charset="-120"/>
      <p:regular r:id="rId35"/>
      <p:bold r:id="rId36"/>
    </p:embeddedFont>
    <p:embeddedFont>
      <p:font typeface="Microsoft YaHei" panose="020B0503020204020204" pitchFamily="34" charset="-122"/>
      <p:regular r:id="rId37"/>
      <p:bold r:id="rId38"/>
    </p:embeddedFont>
    <p:embeddedFont>
      <p:font typeface="Microsoft YaHei" panose="020B0503020204020204" pitchFamily="34" charset="-122"/>
      <p:regular r:id="rId37"/>
      <p:bold r:id="rId38"/>
    </p:embeddedFont>
    <p:embeddedFont>
      <p:font typeface="華康硬黑體W7外字集" panose="020B0709000000000000" pitchFamily="49" charset="-120"/>
      <p:regular r:id="rId39"/>
    </p:embeddedFont>
    <p:embeddedFont>
      <p:font typeface="華康談楷體W5" panose="03000509000000000000" pitchFamily="65" charset="-120"/>
      <p:regular r:id="rId40"/>
    </p:embeddedFont>
    <p:embeddedFont>
      <p:font typeface="華康龍門石碑(P)" panose="03000900000000000000" pitchFamily="66" charset="-120"/>
      <p:regular r:id="rId41"/>
    </p:embeddedFont>
    <p:embeddedFont>
      <p:font typeface="標楷體" panose="03000509000000000000" pitchFamily="65" charset="-120"/>
      <p:regular r:id="rId42"/>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B1AF00-2DFD-33B6-7C3C-5E6862F568A3}" name="永泰 林" initials="永林" userId="7e5b7bce51538a5f" providerId="Windows Live"/>
  <p188:author id="{94A8552E-1050-FEBF-8A5F-724B2A25F6E0}" name="來賓使用者" initials="來賓" userId="來賓使用者" providerId="Windows Live"/>
  <p188:author id="{72407351-1F51-FB96-2B6E-0CAE3ECEDEE8}" name="李馥彤" initials="" userId="S::B0210302@ulive.pccu.edu.tw::0cc548ca-55ae-414f-a0a2-e807233c38e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9A6A3"/>
    <a:srgbClr val="EFE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2" autoAdjust="0"/>
    <p:restoredTop sz="95153" autoAdjust="0"/>
  </p:normalViewPr>
  <p:slideViewPr>
    <p:cSldViewPr snapToGrid="0">
      <p:cViewPr varScale="1">
        <p:scale>
          <a:sx n="64" d="100"/>
          <a:sy n="64" d="100"/>
        </p:scale>
        <p:origin x="101" y="38"/>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50" d="100"/>
          <a:sy n="50" d="100"/>
        </p:scale>
        <p:origin x="3264" y="-4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63B3F83-9BF4-406B-81CE-D12B94D86B99}" type="datetimeFigureOut">
              <a:rPr lang="zh-TW" altLang="en-US"/>
              <a:t>2025/5/28</a:t>
            </a:fld>
            <a:endParaRPr lang="zh-TW" altLang="en-US"/>
          </a:p>
        </p:txBody>
      </p:sp>
      <p:sp>
        <p:nvSpPr>
          <p:cNvPr id="4" name="投影片影像版面配置區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A19D9A7F-AD7C-42E3-B23E-4777BDB7F27E}" type="slidenum">
              <a:rPr/>
              <a:t>‹#›</a:t>
            </a:fld>
            <a:endParaRPr lang="zh-TW" altLang="en-US"/>
          </a:p>
        </p:txBody>
      </p:sp>
    </p:spTree>
    <p:extLst>
      <p:ext uri="{BB962C8B-B14F-4D97-AF65-F5344CB8AC3E}">
        <p14:creationId xmlns:p14="http://schemas.microsoft.com/office/powerpoint/2010/main" val="70995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A2CF7-B5E0-F5C6-9A15-49B722487D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53222B-298D-2A1E-4D7A-A513DC48F8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EE06C4-1833-85E6-8242-8A00BE4F25C7}"/>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97302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A2CF7-B5E0-F5C6-9A15-49B722487D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53222B-298D-2A1E-4D7A-A513DC48F8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EE06C4-1833-85E6-8242-8A00BE4F25C7}"/>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1126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A2CF7-B5E0-F5C6-9A15-49B722487D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53222B-298D-2A1E-4D7A-A513DC48F8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EE06C4-1833-85E6-8242-8A00BE4F25C7}"/>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7385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A2CF7-B5E0-F5C6-9A15-49B722487D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53222B-298D-2A1E-4D7A-A513DC48F8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EE06C4-1833-85E6-8242-8A00BE4F25C7}"/>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95275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36F0B-E142-68CC-EC9D-D09FA717FC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5BCC6F-79C3-245C-2A2B-2B08A91289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5B2BF8-622C-9A74-96E7-236EE2C71A0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48392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03981-61C7-3395-1B10-5C5BD14D8B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883AC1-1EB0-56A6-A0BE-84EA4A0D93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2B1921-4A9C-111F-B078-2E578173578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45481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D8589-BE6F-3849-628F-D550D0BE62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EF7A72-2794-5492-3436-2A804E30DD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40D936-5818-DF71-313A-58A4316CC1F5}"/>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9574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301CF-9703-19E0-9F52-8BA66D103C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EBBB7C-70C4-BF49-19E3-1A8B670D1B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FA302A-EAD4-C7DB-88C6-409751BF1785}"/>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671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B3B14-1201-407B-C6D9-7AC149B6FF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2F2FB0-5F7A-0C5B-7B94-69409FC8A3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DC46C5-796D-1F74-A1B1-C49CF974E0E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91783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8E1AD-C977-C656-154D-7D6A2B9BC4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3FAAB6-8246-DC87-103C-7AA8D9A8F0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40105A-5A80-EF8B-46DD-81BF0F818722}"/>
              </a:ext>
            </a:extLst>
          </p:cNvPr>
          <p:cNvSpPr>
            <a:spLocks noGrp="1"/>
          </p:cNvSpPr>
          <p:nvPr>
            <p:ph type="body" idx="1"/>
          </p:nvPr>
        </p:nvSpPr>
        <p:spPr/>
        <p:txBody>
          <a:bodyPr/>
          <a:lstStyle/>
          <a:p>
            <a:r>
              <a:rPr lang="zh-CN" altLang="en-US" b="1"/>
              <a:t>模板来自于： 第一</a:t>
            </a:r>
            <a:r>
              <a:rPr lang="en-US" altLang="zh-CN" b="1"/>
              <a:t>PPT https://www.1ppt.com/</a:t>
            </a:r>
          </a:p>
          <a:p>
            <a:endParaRPr lang="zh-CN" altLang="en-US" b="1"/>
          </a:p>
        </p:txBody>
      </p:sp>
    </p:spTree>
    <p:extLst>
      <p:ext uri="{BB962C8B-B14F-4D97-AF65-F5344CB8AC3E}">
        <p14:creationId xmlns:p14="http://schemas.microsoft.com/office/powerpoint/2010/main" val="3828032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B22DB-D086-3F2D-0019-92BCD932E2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F6B94F-6C21-B1B3-B243-F82D39889E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8E6708-B74F-01E1-0BEB-61FC60229D4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03182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D244-D17D-4440-3926-346191D753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CDCDCC-330C-AAF5-4D5F-2AADEA6553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2A2A9A-B158-E2D3-5910-8AACC60D26AC}"/>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2579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78521-0517-25E5-3CEE-39DD330D96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462FB4-3A05-A566-EE03-4BCAA97ECB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4E7759-7D00-B9BF-C365-5CAFDB118C9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23645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0C3C-03F0-C05F-93BC-F4FC3EDCE3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AC4AC3-1630-5062-1504-4DB63190C4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B0554C-C625-0D51-0492-E255C834F3B6}"/>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1374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F91BD-296D-715E-00ED-6505013EC6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5E3FAB-D061-1022-B1D2-C9F7D95581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F51974-9749-46F1-16B4-32F2DDF2A3F7}"/>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0714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1431B-95C2-B20E-FDF2-FF43762EE7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9060D2-2B82-348F-965D-C00A407B25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C7D046-33AF-61AF-7950-1451DA1B656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540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2F356-6B1A-0030-F7BD-15098D1FEE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5FCCBB-72E7-5748-938B-112D77F590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6B51A1-08E6-DE37-96C5-D04653E950D1}"/>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9844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5395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981750" y="595737"/>
            <a:ext cx="2811477" cy="3214378"/>
          </a:xfrm>
          <a:custGeom>
            <a:avLst/>
            <a:gdLst/>
            <a:ahLst/>
            <a:cxnLst/>
            <a:rect l="l" t="t" r="r" b="b"/>
            <a:pathLst>
              <a:path w="3863340" h="7852409">
                <a:moveTo>
                  <a:pt x="3862974" y="0"/>
                </a:moveTo>
                <a:lnTo>
                  <a:pt x="0" y="0"/>
                </a:lnTo>
                <a:lnTo>
                  <a:pt x="0" y="7852106"/>
                </a:lnTo>
                <a:lnTo>
                  <a:pt x="3862974" y="7852106"/>
                </a:lnTo>
                <a:lnTo>
                  <a:pt x="3862974" y="0"/>
                </a:lnTo>
                <a:close/>
              </a:path>
            </a:pathLst>
          </a:custGeom>
          <a:solidFill>
            <a:srgbClr val="E9EDF7"/>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1234057" y="1449578"/>
            <a:ext cx="405690" cy="228201"/>
          </a:xfrm>
          <a:prstGeom prst="rect">
            <a:avLst/>
          </a:prstGeom>
        </p:spPr>
      </p:pic>
      <p:sp>
        <p:nvSpPr>
          <p:cNvPr id="18" name="bg object 18"/>
          <p:cNvSpPr/>
          <p:nvPr/>
        </p:nvSpPr>
        <p:spPr>
          <a:xfrm>
            <a:off x="11234057" y="1021073"/>
            <a:ext cx="405733" cy="228225"/>
          </a:xfrm>
          <a:custGeom>
            <a:avLst/>
            <a:gdLst/>
            <a:ahLst/>
            <a:cxnLst/>
            <a:rect l="l" t="t" r="r" b="b"/>
            <a:pathLst>
              <a:path w="557530" h="557530">
                <a:moveTo>
                  <a:pt x="278736" y="0"/>
                </a:moveTo>
                <a:lnTo>
                  <a:pt x="233523" y="3648"/>
                </a:lnTo>
                <a:lnTo>
                  <a:pt x="190634" y="14210"/>
                </a:lnTo>
                <a:lnTo>
                  <a:pt x="150641" y="31112"/>
                </a:lnTo>
                <a:lnTo>
                  <a:pt x="114118" y="53780"/>
                </a:lnTo>
                <a:lnTo>
                  <a:pt x="81640" y="81640"/>
                </a:lnTo>
                <a:lnTo>
                  <a:pt x="53780" y="114118"/>
                </a:lnTo>
                <a:lnTo>
                  <a:pt x="31112" y="150641"/>
                </a:lnTo>
                <a:lnTo>
                  <a:pt x="14210" y="190634"/>
                </a:lnTo>
                <a:lnTo>
                  <a:pt x="3648" y="233523"/>
                </a:lnTo>
                <a:lnTo>
                  <a:pt x="0" y="278736"/>
                </a:lnTo>
                <a:lnTo>
                  <a:pt x="3648" y="323948"/>
                </a:lnTo>
                <a:lnTo>
                  <a:pt x="14210" y="366837"/>
                </a:lnTo>
                <a:lnTo>
                  <a:pt x="31112" y="406830"/>
                </a:lnTo>
                <a:lnTo>
                  <a:pt x="53780" y="443353"/>
                </a:lnTo>
                <a:lnTo>
                  <a:pt x="81640" y="475831"/>
                </a:lnTo>
                <a:lnTo>
                  <a:pt x="114118" y="503691"/>
                </a:lnTo>
                <a:lnTo>
                  <a:pt x="150641" y="526359"/>
                </a:lnTo>
                <a:lnTo>
                  <a:pt x="190634" y="543261"/>
                </a:lnTo>
                <a:lnTo>
                  <a:pt x="233523" y="553823"/>
                </a:lnTo>
                <a:lnTo>
                  <a:pt x="278736" y="557472"/>
                </a:lnTo>
                <a:lnTo>
                  <a:pt x="323948" y="553823"/>
                </a:lnTo>
                <a:lnTo>
                  <a:pt x="366837" y="543261"/>
                </a:lnTo>
                <a:lnTo>
                  <a:pt x="406830" y="526359"/>
                </a:lnTo>
                <a:lnTo>
                  <a:pt x="443353" y="503691"/>
                </a:lnTo>
                <a:lnTo>
                  <a:pt x="475831" y="475831"/>
                </a:lnTo>
                <a:lnTo>
                  <a:pt x="503691" y="443353"/>
                </a:lnTo>
                <a:lnTo>
                  <a:pt x="526359" y="406830"/>
                </a:lnTo>
                <a:lnTo>
                  <a:pt x="543261" y="366837"/>
                </a:lnTo>
                <a:lnTo>
                  <a:pt x="553823" y="323948"/>
                </a:lnTo>
                <a:lnTo>
                  <a:pt x="557472" y="278736"/>
                </a:lnTo>
                <a:lnTo>
                  <a:pt x="553823" y="233523"/>
                </a:lnTo>
                <a:lnTo>
                  <a:pt x="543261" y="190634"/>
                </a:lnTo>
                <a:lnTo>
                  <a:pt x="526359" y="150641"/>
                </a:lnTo>
                <a:lnTo>
                  <a:pt x="503691" y="114118"/>
                </a:lnTo>
                <a:lnTo>
                  <a:pt x="475831" y="81640"/>
                </a:lnTo>
                <a:lnTo>
                  <a:pt x="443353" y="53780"/>
                </a:lnTo>
                <a:lnTo>
                  <a:pt x="406830" y="31112"/>
                </a:lnTo>
                <a:lnTo>
                  <a:pt x="366837" y="14210"/>
                </a:lnTo>
                <a:lnTo>
                  <a:pt x="323948" y="3648"/>
                </a:lnTo>
                <a:lnTo>
                  <a:pt x="278736"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11349626" y="1093496"/>
            <a:ext cx="174731" cy="81029"/>
          </a:xfrm>
          <a:prstGeom prst="rect">
            <a:avLst/>
          </a:prstGeom>
        </p:spPr>
      </p:pic>
      <p:sp>
        <p:nvSpPr>
          <p:cNvPr id="20" name="bg object 20"/>
          <p:cNvSpPr/>
          <p:nvPr/>
        </p:nvSpPr>
        <p:spPr>
          <a:xfrm>
            <a:off x="11332230" y="1086559"/>
            <a:ext cx="206101" cy="98776"/>
          </a:xfrm>
          <a:custGeom>
            <a:avLst/>
            <a:gdLst/>
            <a:ahLst/>
            <a:cxnLst/>
            <a:rect l="l" t="t" r="r" b="b"/>
            <a:pathLst>
              <a:path w="283209" h="241300">
                <a:moveTo>
                  <a:pt x="282981" y="232410"/>
                </a:moveTo>
                <a:lnTo>
                  <a:pt x="9321" y="232410"/>
                </a:lnTo>
                <a:lnTo>
                  <a:pt x="9321" y="0"/>
                </a:lnTo>
                <a:lnTo>
                  <a:pt x="0" y="0"/>
                </a:lnTo>
                <a:lnTo>
                  <a:pt x="0" y="232410"/>
                </a:lnTo>
                <a:lnTo>
                  <a:pt x="0" y="241300"/>
                </a:lnTo>
                <a:lnTo>
                  <a:pt x="282981" y="241300"/>
                </a:lnTo>
                <a:lnTo>
                  <a:pt x="282981" y="232410"/>
                </a:lnTo>
                <a:close/>
              </a:path>
            </a:pathLst>
          </a:custGeom>
          <a:solidFill>
            <a:srgbClr val="2D3051"/>
          </a:solidFill>
        </p:spPr>
        <p:txBody>
          <a:bodyPr wrap="square" lIns="0" tIns="0" rIns="0" bIns="0" rtlCol="0"/>
          <a:lstStyle/>
          <a:p>
            <a:endParaRPr/>
          </a:p>
        </p:txBody>
      </p:sp>
      <p:sp>
        <p:nvSpPr>
          <p:cNvPr id="21" name="bg object 21"/>
          <p:cNvSpPr/>
          <p:nvPr/>
        </p:nvSpPr>
        <p:spPr>
          <a:xfrm>
            <a:off x="11234057" y="1766447"/>
            <a:ext cx="405733" cy="228225"/>
          </a:xfrm>
          <a:custGeom>
            <a:avLst/>
            <a:gdLst/>
            <a:ahLst/>
            <a:cxnLst/>
            <a:rect l="l" t="t" r="r" b="b"/>
            <a:pathLst>
              <a:path w="557530" h="557529">
                <a:moveTo>
                  <a:pt x="278736" y="0"/>
                </a:moveTo>
                <a:lnTo>
                  <a:pt x="233523" y="3648"/>
                </a:lnTo>
                <a:lnTo>
                  <a:pt x="190634" y="14210"/>
                </a:lnTo>
                <a:lnTo>
                  <a:pt x="150641" y="31112"/>
                </a:lnTo>
                <a:lnTo>
                  <a:pt x="114118" y="53780"/>
                </a:lnTo>
                <a:lnTo>
                  <a:pt x="81640" y="81640"/>
                </a:lnTo>
                <a:lnTo>
                  <a:pt x="53780" y="114118"/>
                </a:lnTo>
                <a:lnTo>
                  <a:pt x="31112" y="150641"/>
                </a:lnTo>
                <a:lnTo>
                  <a:pt x="14210" y="190634"/>
                </a:lnTo>
                <a:lnTo>
                  <a:pt x="3648" y="233523"/>
                </a:lnTo>
                <a:lnTo>
                  <a:pt x="0" y="278736"/>
                </a:lnTo>
                <a:lnTo>
                  <a:pt x="3648" y="323948"/>
                </a:lnTo>
                <a:lnTo>
                  <a:pt x="14210" y="366837"/>
                </a:lnTo>
                <a:lnTo>
                  <a:pt x="31112" y="406830"/>
                </a:lnTo>
                <a:lnTo>
                  <a:pt x="53780" y="443353"/>
                </a:lnTo>
                <a:lnTo>
                  <a:pt x="81640" y="475831"/>
                </a:lnTo>
                <a:lnTo>
                  <a:pt x="114118" y="503691"/>
                </a:lnTo>
                <a:lnTo>
                  <a:pt x="150641" y="526359"/>
                </a:lnTo>
                <a:lnTo>
                  <a:pt x="190634" y="543261"/>
                </a:lnTo>
                <a:lnTo>
                  <a:pt x="233523" y="553823"/>
                </a:lnTo>
                <a:lnTo>
                  <a:pt x="278736" y="557472"/>
                </a:lnTo>
                <a:lnTo>
                  <a:pt x="323948" y="553823"/>
                </a:lnTo>
                <a:lnTo>
                  <a:pt x="366837" y="543261"/>
                </a:lnTo>
                <a:lnTo>
                  <a:pt x="406830" y="526359"/>
                </a:lnTo>
                <a:lnTo>
                  <a:pt x="443353" y="503691"/>
                </a:lnTo>
                <a:lnTo>
                  <a:pt x="475831" y="475831"/>
                </a:lnTo>
                <a:lnTo>
                  <a:pt x="503691" y="443353"/>
                </a:lnTo>
                <a:lnTo>
                  <a:pt x="526359" y="406830"/>
                </a:lnTo>
                <a:lnTo>
                  <a:pt x="543261" y="366837"/>
                </a:lnTo>
                <a:lnTo>
                  <a:pt x="553823" y="323948"/>
                </a:lnTo>
                <a:lnTo>
                  <a:pt x="557472" y="278736"/>
                </a:lnTo>
                <a:lnTo>
                  <a:pt x="553823" y="233523"/>
                </a:lnTo>
                <a:lnTo>
                  <a:pt x="543261" y="190634"/>
                </a:lnTo>
                <a:lnTo>
                  <a:pt x="526359" y="150641"/>
                </a:lnTo>
                <a:lnTo>
                  <a:pt x="503691" y="114118"/>
                </a:lnTo>
                <a:lnTo>
                  <a:pt x="475831" y="81640"/>
                </a:lnTo>
                <a:lnTo>
                  <a:pt x="443353" y="53780"/>
                </a:lnTo>
                <a:lnTo>
                  <a:pt x="406830" y="31112"/>
                </a:lnTo>
                <a:lnTo>
                  <a:pt x="366837" y="14210"/>
                </a:lnTo>
                <a:lnTo>
                  <a:pt x="323948" y="3648"/>
                </a:lnTo>
                <a:lnTo>
                  <a:pt x="278736" y="0"/>
                </a:lnTo>
                <a:close/>
              </a:path>
            </a:pathLst>
          </a:custGeom>
          <a:solidFill>
            <a:srgbClr val="FFFFFF"/>
          </a:solidFill>
        </p:spPr>
        <p:txBody>
          <a:bodyPr wrap="square" lIns="0" tIns="0" rIns="0" bIns="0" rtlCol="0"/>
          <a:lstStyle/>
          <a:p>
            <a:endParaRPr/>
          </a:p>
        </p:txBody>
      </p:sp>
      <p:pic>
        <p:nvPicPr>
          <p:cNvPr id="22" name="bg object 22"/>
          <p:cNvPicPr/>
          <p:nvPr/>
        </p:nvPicPr>
        <p:blipFill>
          <a:blip r:embed="rId4" cstate="print"/>
          <a:stretch>
            <a:fillRect/>
          </a:stretch>
        </p:blipFill>
        <p:spPr>
          <a:xfrm>
            <a:off x="11315962" y="1871280"/>
            <a:ext cx="155359" cy="44599"/>
          </a:xfrm>
          <a:prstGeom prst="rect">
            <a:avLst/>
          </a:prstGeom>
        </p:spPr>
      </p:pic>
      <p:sp>
        <p:nvSpPr>
          <p:cNvPr id="23" name="bg object 23"/>
          <p:cNvSpPr/>
          <p:nvPr/>
        </p:nvSpPr>
        <p:spPr>
          <a:xfrm>
            <a:off x="11326050" y="1838206"/>
            <a:ext cx="219502" cy="107354"/>
          </a:xfrm>
          <a:custGeom>
            <a:avLst/>
            <a:gdLst/>
            <a:ahLst/>
            <a:cxnLst/>
            <a:rect l="l" t="t" r="r" b="b"/>
            <a:pathLst>
              <a:path w="301625" h="262254">
                <a:moveTo>
                  <a:pt x="238413" y="0"/>
                </a:moveTo>
                <a:lnTo>
                  <a:pt x="210294" y="960"/>
                </a:lnTo>
                <a:lnTo>
                  <a:pt x="184590" y="9750"/>
                </a:lnTo>
                <a:lnTo>
                  <a:pt x="163822" y="21453"/>
                </a:lnTo>
                <a:lnTo>
                  <a:pt x="150512" y="31151"/>
                </a:lnTo>
                <a:lnTo>
                  <a:pt x="137204" y="21456"/>
                </a:lnTo>
                <a:lnTo>
                  <a:pt x="116439" y="9759"/>
                </a:lnTo>
                <a:lnTo>
                  <a:pt x="90735" y="970"/>
                </a:lnTo>
                <a:lnTo>
                  <a:pt x="62611" y="0"/>
                </a:lnTo>
                <a:lnTo>
                  <a:pt x="47645" y="4323"/>
                </a:lnTo>
                <a:lnTo>
                  <a:pt x="11675" y="38685"/>
                </a:lnTo>
                <a:lnTo>
                  <a:pt x="0" y="74473"/>
                </a:lnTo>
                <a:lnTo>
                  <a:pt x="246" y="93443"/>
                </a:lnTo>
                <a:lnTo>
                  <a:pt x="4559" y="113046"/>
                </a:lnTo>
                <a:lnTo>
                  <a:pt x="5383" y="115613"/>
                </a:lnTo>
                <a:lnTo>
                  <a:pt x="7759" y="117249"/>
                </a:lnTo>
                <a:lnTo>
                  <a:pt x="10326" y="117249"/>
                </a:lnTo>
                <a:lnTo>
                  <a:pt x="12165" y="116974"/>
                </a:lnTo>
                <a:lnTo>
                  <a:pt x="15353" y="115959"/>
                </a:lnTo>
                <a:lnTo>
                  <a:pt x="17108" y="112545"/>
                </a:lnTo>
                <a:lnTo>
                  <a:pt x="16093" y="109357"/>
                </a:lnTo>
                <a:lnTo>
                  <a:pt x="12324" y="92279"/>
                </a:lnTo>
                <a:lnTo>
                  <a:pt x="22170" y="44738"/>
                </a:lnTo>
                <a:lnTo>
                  <a:pt x="52202" y="15573"/>
                </a:lnTo>
                <a:lnTo>
                  <a:pt x="64497" y="11951"/>
                </a:lnTo>
                <a:lnTo>
                  <a:pt x="93558" y="14132"/>
                </a:lnTo>
                <a:lnTo>
                  <a:pt x="119677" y="25081"/>
                </a:lnTo>
                <a:lnTo>
                  <a:pt x="138597" y="37276"/>
                </a:lnTo>
                <a:lnTo>
                  <a:pt x="147336" y="44332"/>
                </a:lnTo>
                <a:lnTo>
                  <a:pt x="148948" y="44822"/>
                </a:lnTo>
                <a:lnTo>
                  <a:pt x="150512" y="44702"/>
                </a:lnTo>
                <a:lnTo>
                  <a:pt x="152088" y="44822"/>
                </a:lnTo>
                <a:lnTo>
                  <a:pt x="153688" y="44332"/>
                </a:lnTo>
                <a:lnTo>
                  <a:pt x="162425" y="37281"/>
                </a:lnTo>
                <a:lnTo>
                  <a:pt x="181342" y="25094"/>
                </a:lnTo>
                <a:lnTo>
                  <a:pt x="207461" y="14147"/>
                </a:lnTo>
                <a:lnTo>
                  <a:pt x="236527" y="11951"/>
                </a:lnTo>
                <a:lnTo>
                  <a:pt x="248822" y="15573"/>
                </a:lnTo>
                <a:lnTo>
                  <a:pt x="260002" y="22264"/>
                </a:lnTo>
                <a:lnTo>
                  <a:pt x="270029" y="31996"/>
                </a:lnTo>
                <a:lnTo>
                  <a:pt x="278865" y="44738"/>
                </a:lnTo>
                <a:lnTo>
                  <a:pt x="288862" y="89983"/>
                </a:lnTo>
                <a:lnTo>
                  <a:pt x="273544" y="134411"/>
                </a:lnTo>
                <a:lnTo>
                  <a:pt x="242480" y="175275"/>
                </a:lnTo>
                <a:lnTo>
                  <a:pt x="205241" y="209830"/>
                </a:lnTo>
                <a:lnTo>
                  <a:pt x="171395" y="235330"/>
                </a:lnTo>
                <a:lnTo>
                  <a:pt x="150512" y="249029"/>
                </a:lnTo>
                <a:lnTo>
                  <a:pt x="137635" y="240804"/>
                </a:lnTo>
                <a:lnTo>
                  <a:pt x="116922" y="226342"/>
                </a:lnTo>
                <a:lnTo>
                  <a:pt x="91719" y="206595"/>
                </a:lnTo>
                <a:lnTo>
                  <a:pt x="65369" y="182512"/>
                </a:lnTo>
                <a:lnTo>
                  <a:pt x="63005" y="180136"/>
                </a:lnTo>
                <a:lnTo>
                  <a:pt x="59184" y="180124"/>
                </a:lnTo>
                <a:lnTo>
                  <a:pt x="54444" y="184852"/>
                </a:lnTo>
                <a:lnTo>
                  <a:pt x="54432" y="188685"/>
                </a:lnTo>
                <a:lnTo>
                  <a:pt x="56796" y="191061"/>
                </a:lnTo>
                <a:lnTo>
                  <a:pt x="87833" y="219137"/>
                </a:lnTo>
                <a:lnTo>
                  <a:pt x="137835" y="255400"/>
                </a:lnTo>
                <a:lnTo>
                  <a:pt x="149055" y="261888"/>
                </a:lnTo>
                <a:lnTo>
                  <a:pt x="151969" y="261888"/>
                </a:lnTo>
                <a:lnTo>
                  <a:pt x="195074" y="233493"/>
                </a:lnTo>
                <a:lnTo>
                  <a:pt x="229955" y="204991"/>
                </a:lnTo>
                <a:lnTo>
                  <a:pt x="264355" y="169295"/>
                </a:lnTo>
                <a:lnTo>
                  <a:pt x="290740" y="128370"/>
                </a:lnTo>
                <a:lnTo>
                  <a:pt x="301582" y="84179"/>
                </a:lnTo>
                <a:lnTo>
                  <a:pt x="289349" y="38685"/>
                </a:lnTo>
                <a:lnTo>
                  <a:pt x="278890" y="23703"/>
                </a:lnTo>
                <a:lnTo>
                  <a:pt x="266885" y="12236"/>
                </a:lnTo>
                <a:lnTo>
                  <a:pt x="253378" y="4323"/>
                </a:lnTo>
                <a:lnTo>
                  <a:pt x="238413" y="0"/>
                </a:lnTo>
                <a:close/>
              </a:path>
            </a:pathLst>
          </a:custGeom>
          <a:solidFill>
            <a:srgbClr val="2D3051"/>
          </a:solidFill>
        </p:spPr>
        <p:txBody>
          <a:bodyPr wrap="square" lIns="0" tIns="0" rIns="0" bIns="0" rtlCol="0"/>
          <a:lstStyle/>
          <a:p>
            <a:endParaRPr/>
          </a:p>
        </p:txBody>
      </p:sp>
      <p:sp>
        <p:nvSpPr>
          <p:cNvPr id="24" name="bg object 24"/>
          <p:cNvSpPr/>
          <p:nvPr/>
        </p:nvSpPr>
        <p:spPr>
          <a:xfrm>
            <a:off x="11234057" y="2001974"/>
            <a:ext cx="405733" cy="228225"/>
          </a:xfrm>
          <a:custGeom>
            <a:avLst/>
            <a:gdLst/>
            <a:ahLst/>
            <a:cxnLst/>
            <a:rect l="l" t="t" r="r" b="b"/>
            <a:pathLst>
              <a:path w="557530" h="557529">
                <a:moveTo>
                  <a:pt x="278736" y="0"/>
                </a:moveTo>
                <a:lnTo>
                  <a:pt x="233523" y="3648"/>
                </a:lnTo>
                <a:lnTo>
                  <a:pt x="190634" y="14210"/>
                </a:lnTo>
                <a:lnTo>
                  <a:pt x="150641" y="31112"/>
                </a:lnTo>
                <a:lnTo>
                  <a:pt x="114118" y="53780"/>
                </a:lnTo>
                <a:lnTo>
                  <a:pt x="81640" y="81640"/>
                </a:lnTo>
                <a:lnTo>
                  <a:pt x="53780" y="114118"/>
                </a:lnTo>
                <a:lnTo>
                  <a:pt x="31112" y="150641"/>
                </a:lnTo>
                <a:lnTo>
                  <a:pt x="14210" y="190634"/>
                </a:lnTo>
                <a:lnTo>
                  <a:pt x="3648" y="233523"/>
                </a:lnTo>
                <a:lnTo>
                  <a:pt x="0" y="278736"/>
                </a:lnTo>
                <a:lnTo>
                  <a:pt x="3648" y="323948"/>
                </a:lnTo>
                <a:lnTo>
                  <a:pt x="14210" y="366837"/>
                </a:lnTo>
                <a:lnTo>
                  <a:pt x="31112" y="406830"/>
                </a:lnTo>
                <a:lnTo>
                  <a:pt x="53780" y="443353"/>
                </a:lnTo>
                <a:lnTo>
                  <a:pt x="81640" y="475831"/>
                </a:lnTo>
                <a:lnTo>
                  <a:pt x="114118" y="503691"/>
                </a:lnTo>
                <a:lnTo>
                  <a:pt x="150641" y="526359"/>
                </a:lnTo>
                <a:lnTo>
                  <a:pt x="190634" y="543261"/>
                </a:lnTo>
                <a:lnTo>
                  <a:pt x="233523" y="553823"/>
                </a:lnTo>
                <a:lnTo>
                  <a:pt x="278736" y="557472"/>
                </a:lnTo>
                <a:lnTo>
                  <a:pt x="323948" y="553823"/>
                </a:lnTo>
                <a:lnTo>
                  <a:pt x="366837" y="543261"/>
                </a:lnTo>
                <a:lnTo>
                  <a:pt x="406830" y="526359"/>
                </a:lnTo>
                <a:lnTo>
                  <a:pt x="443353" y="503691"/>
                </a:lnTo>
                <a:lnTo>
                  <a:pt x="475831" y="475831"/>
                </a:lnTo>
                <a:lnTo>
                  <a:pt x="503691" y="443353"/>
                </a:lnTo>
                <a:lnTo>
                  <a:pt x="526359" y="406830"/>
                </a:lnTo>
                <a:lnTo>
                  <a:pt x="543261" y="366837"/>
                </a:lnTo>
                <a:lnTo>
                  <a:pt x="553823" y="323948"/>
                </a:lnTo>
                <a:lnTo>
                  <a:pt x="557472" y="278736"/>
                </a:lnTo>
                <a:lnTo>
                  <a:pt x="553823" y="233523"/>
                </a:lnTo>
                <a:lnTo>
                  <a:pt x="543261" y="190634"/>
                </a:lnTo>
                <a:lnTo>
                  <a:pt x="526359" y="150641"/>
                </a:lnTo>
                <a:lnTo>
                  <a:pt x="503691" y="114118"/>
                </a:lnTo>
                <a:lnTo>
                  <a:pt x="475831" y="81640"/>
                </a:lnTo>
                <a:lnTo>
                  <a:pt x="443353" y="53780"/>
                </a:lnTo>
                <a:lnTo>
                  <a:pt x="406830" y="31112"/>
                </a:lnTo>
                <a:lnTo>
                  <a:pt x="366837" y="14210"/>
                </a:lnTo>
                <a:lnTo>
                  <a:pt x="323948" y="3648"/>
                </a:lnTo>
                <a:lnTo>
                  <a:pt x="278736" y="0"/>
                </a:lnTo>
                <a:close/>
              </a:path>
            </a:pathLst>
          </a:custGeom>
          <a:solidFill>
            <a:srgbClr val="FFFFFF"/>
          </a:solidFill>
        </p:spPr>
        <p:txBody>
          <a:bodyPr wrap="square" lIns="0" tIns="0" rIns="0" bIns="0" rtlCol="0"/>
          <a:lstStyle/>
          <a:p>
            <a:endParaRPr/>
          </a:p>
        </p:txBody>
      </p:sp>
      <p:sp>
        <p:nvSpPr>
          <p:cNvPr id="25" name="bg object 25"/>
          <p:cNvSpPr/>
          <p:nvPr/>
        </p:nvSpPr>
        <p:spPr>
          <a:xfrm>
            <a:off x="11328385" y="2131313"/>
            <a:ext cx="217192" cy="42629"/>
          </a:xfrm>
          <a:custGeom>
            <a:avLst/>
            <a:gdLst/>
            <a:ahLst/>
            <a:cxnLst/>
            <a:rect l="l" t="t" r="r" b="b"/>
            <a:pathLst>
              <a:path w="298450" h="104139">
                <a:moveTo>
                  <a:pt x="278168" y="40500"/>
                </a:moveTo>
                <a:lnTo>
                  <a:pt x="276263" y="38595"/>
                </a:lnTo>
                <a:lnTo>
                  <a:pt x="271551" y="38595"/>
                </a:lnTo>
                <a:lnTo>
                  <a:pt x="269646" y="40500"/>
                </a:lnTo>
                <a:lnTo>
                  <a:pt x="269646" y="45212"/>
                </a:lnTo>
                <a:lnTo>
                  <a:pt x="271551" y="47129"/>
                </a:lnTo>
                <a:lnTo>
                  <a:pt x="273913" y="47129"/>
                </a:lnTo>
                <a:lnTo>
                  <a:pt x="276263" y="47129"/>
                </a:lnTo>
                <a:lnTo>
                  <a:pt x="278168" y="45212"/>
                </a:lnTo>
                <a:lnTo>
                  <a:pt x="278168" y="40500"/>
                </a:lnTo>
                <a:close/>
              </a:path>
              <a:path w="298450" h="104139">
                <a:moveTo>
                  <a:pt x="298450" y="36385"/>
                </a:moveTo>
                <a:lnTo>
                  <a:pt x="296697" y="31432"/>
                </a:lnTo>
                <a:lnTo>
                  <a:pt x="296532" y="31254"/>
                </a:lnTo>
                <a:lnTo>
                  <a:pt x="294792" y="29349"/>
                </a:lnTo>
                <a:lnTo>
                  <a:pt x="285838" y="25209"/>
                </a:lnTo>
                <a:lnTo>
                  <a:pt x="285838" y="38252"/>
                </a:lnTo>
                <a:lnTo>
                  <a:pt x="260134" y="91084"/>
                </a:lnTo>
                <a:lnTo>
                  <a:pt x="260045" y="91262"/>
                </a:lnTo>
                <a:lnTo>
                  <a:pt x="244919" y="84251"/>
                </a:lnTo>
                <a:lnTo>
                  <a:pt x="246710" y="80568"/>
                </a:lnTo>
                <a:lnTo>
                  <a:pt x="246773" y="80429"/>
                </a:lnTo>
                <a:lnTo>
                  <a:pt x="251028" y="71704"/>
                </a:lnTo>
                <a:lnTo>
                  <a:pt x="270624" y="31432"/>
                </a:lnTo>
                <a:lnTo>
                  <a:pt x="270713" y="31254"/>
                </a:lnTo>
                <a:lnTo>
                  <a:pt x="285838" y="38252"/>
                </a:lnTo>
                <a:lnTo>
                  <a:pt x="285838" y="25209"/>
                </a:lnTo>
                <a:lnTo>
                  <a:pt x="277850" y="21501"/>
                </a:lnTo>
                <a:lnTo>
                  <a:pt x="270522" y="18110"/>
                </a:lnTo>
                <a:lnTo>
                  <a:pt x="266153" y="18884"/>
                </a:lnTo>
                <a:lnTo>
                  <a:pt x="263182" y="21501"/>
                </a:lnTo>
                <a:lnTo>
                  <a:pt x="255841" y="18072"/>
                </a:lnTo>
                <a:lnTo>
                  <a:pt x="255841" y="32816"/>
                </a:lnTo>
                <a:lnTo>
                  <a:pt x="237629" y="71018"/>
                </a:lnTo>
                <a:lnTo>
                  <a:pt x="235864" y="71704"/>
                </a:lnTo>
                <a:lnTo>
                  <a:pt x="234226" y="71145"/>
                </a:lnTo>
                <a:lnTo>
                  <a:pt x="226936" y="69291"/>
                </a:lnTo>
                <a:lnTo>
                  <a:pt x="219430" y="68541"/>
                </a:lnTo>
                <a:lnTo>
                  <a:pt x="211912" y="68922"/>
                </a:lnTo>
                <a:lnTo>
                  <a:pt x="204546" y="70421"/>
                </a:lnTo>
                <a:lnTo>
                  <a:pt x="149301" y="87528"/>
                </a:lnTo>
                <a:lnTo>
                  <a:pt x="140601" y="89077"/>
                </a:lnTo>
                <a:lnTo>
                  <a:pt x="132397" y="89077"/>
                </a:lnTo>
                <a:lnTo>
                  <a:pt x="123266" y="87210"/>
                </a:lnTo>
                <a:lnTo>
                  <a:pt x="115023" y="83858"/>
                </a:lnTo>
                <a:lnTo>
                  <a:pt x="14935" y="33705"/>
                </a:lnTo>
                <a:lnTo>
                  <a:pt x="12230" y="32283"/>
                </a:lnTo>
                <a:lnTo>
                  <a:pt x="11087" y="28981"/>
                </a:lnTo>
                <a:lnTo>
                  <a:pt x="13246" y="24053"/>
                </a:lnTo>
                <a:lnTo>
                  <a:pt x="15176" y="22834"/>
                </a:lnTo>
                <a:lnTo>
                  <a:pt x="18999" y="22834"/>
                </a:lnTo>
                <a:lnTo>
                  <a:pt x="19659" y="23050"/>
                </a:lnTo>
                <a:lnTo>
                  <a:pt x="115900" y="49098"/>
                </a:lnTo>
                <a:lnTo>
                  <a:pt x="118160" y="52908"/>
                </a:lnTo>
                <a:lnTo>
                  <a:pt x="123736" y="57696"/>
                </a:lnTo>
                <a:lnTo>
                  <a:pt x="137820" y="58089"/>
                </a:lnTo>
                <a:lnTo>
                  <a:pt x="182143" y="54432"/>
                </a:lnTo>
                <a:lnTo>
                  <a:pt x="184569" y="51574"/>
                </a:lnTo>
                <a:lnTo>
                  <a:pt x="184124" y="46228"/>
                </a:lnTo>
                <a:lnTo>
                  <a:pt x="184023" y="45046"/>
                </a:lnTo>
                <a:lnTo>
                  <a:pt x="181165" y="42646"/>
                </a:lnTo>
                <a:lnTo>
                  <a:pt x="137401" y="46228"/>
                </a:lnTo>
                <a:lnTo>
                  <a:pt x="129730" y="45961"/>
                </a:lnTo>
                <a:lnTo>
                  <a:pt x="126746" y="44005"/>
                </a:lnTo>
                <a:lnTo>
                  <a:pt x="126136" y="43141"/>
                </a:lnTo>
                <a:lnTo>
                  <a:pt x="125310" y="40538"/>
                </a:lnTo>
                <a:lnTo>
                  <a:pt x="125463" y="40017"/>
                </a:lnTo>
                <a:lnTo>
                  <a:pt x="132600" y="34404"/>
                </a:lnTo>
                <a:lnTo>
                  <a:pt x="133553" y="34061"/>
                </a:lnTo>
                <a:lnTo>
                  <a:pt x="183172" y="15290"/>
                </a:lnTo>
                <a:lnTo>
                  <a:pt x="193649" y="12496"/>
                </a:lnTo>
                <a:lnTo>
                  <a:pt x="204406" y="11836"/>
                </a:lnTo>
                <a:lnTo>
                  <a:pt x="215087" y="13296"/>
                </a:lnTo>
                <a:lnTo>
                  <a:pt x="225323" y="16878"/>
                </a:lnTo>
                <a:lnTo>
                  <a:pt x="255130" y="30822"/>
                </a:lnTo>
                <a:lnTo>
                  <a:pt x="255841" y="32816"/>
                </a:lnTo>
                <a:lnTo>
                  <a:pt x="255841" y="18072"/>
                </a:lnTo>
                <a:lnTo>
                  <a:pt x="242506" y="11836"/>
                </a:lnTo>
                <a:lnTo>
                  <a:pt x="230339" y="6146"/>
                </a:lnTo>
                <a:lnTo>
                  <a:pt x="217868" y="1790"/>
                </a:lnTo>
                <a:lnTo>
                  <a:pt x="204851" y="0"/>
                </a:lnTo>
                <a:lnTo>
                  <a:pt x="191731" y="800"/>
                </a:lnTo>
                <a:lnTo>
                  <a:pt x="178981" y="4216"/>
                </a:lnTo>
                <a:lnTo>
                  <a:pt x="129273" y="23050"/>
                </a:lnTo>
                <a:lnTo>
                  <a:pt x="127520" y="23571"/>
                </a:lnTo>
                <a:lnTo>
                  <a:pt x="119164" y="26441"/>
                </a:lnTo>
                <a:lnTo>
                  <a:pt x="114960" y="34404"/>
                </a:lnTo>
                <a:lnTo>
                  <a:pt x="114566" y="35382"/>
                </a:lnTo>
                <a:lnTo>
                  <a:pt x="114274" y="36385"/>
                </a:lnTo>
                <a:lnTo>
                  <a:pt x="64185" y="22834"/>
                </a:lnTo>
                <a:lnTo>
                  <a:pt x="23012" y="11684"/>
                </a:lnTo>
                <a:lnTo>
                  <a:pt x="16510" y="10883"/>
                </a:lnTo>
                <a:lnTo>
                  <a:pt x="10033" y="12496"/>
                </a:lnTo>
                <a:lnTo>
                  <a:pt x="10248" y="12496"/>
                </a:lnTo>
                <a:lnTo>
                  <a:pt x="5156" y="16027"/>
                </a:lnTo>
                <a:lnTo>
                  <a:pt x="3200" y="18884"/>
                </a:lnTo>
                <a:lnTo>
                  <a:pt x="1447" y="21501"/>
                </a:lnTo>
                <a:lnTo>
                  <a:pt x="0" y="27940"/>
                </a:lnTo>
                <a:lnTo>
                  <a:pt x="889" y="33705"/>
                </a:lnTo>
                <a:lnTo>
                  <a:pt x="109639" y="94399"/>
                </a:lnTo>
                <a:lnTo>
                  <a:pt x="136753" y="101053"/>
                </a:lnTo>
                <a:lnTo>
                  <a:pt x="142049" y="101053"/>
                </a:lnTo>
                <a:lnTo>
                  <a:pt x="147383" y="100342"/>
                </a:lnTo>
                <a:lnTo>
                  <a:pt x="152641" y="98894"/>
                </a:lnTo>
                <a:lnTo>
                  <a:pt x="184353" y="89077"/>
                </a:lnTo>
                <a:lnTo>
                  <a:pt x="207937" y="81762"/>
                </a:lnTo>
                <a:lnTo>
                  <a:pt x="214134" y="80568"/>
                </a:lnTo>
                <a:lnTo>
                  <a:pt x="220472" y="80429"/>
                </a:lnTo>
                <a:lnTo>
                  <a:pt x="226745" y="81330"/>
                </a:lnTo>
                <a:lnTo>
                  <a:pt x="232727" y="83261"/>
                </a:lnTo>
                <a:lnTo>
                  <a:pt x="232625" y="83858"/>
                </a:lnTo>
                <a:lnTo>
                  <a:pt x="232524" y="86753"/>
                </a:lnTo>
                <a:lnTo>
                  <a:pt x="234061" y="91084"/>
                </a:lnTo>
                <a:lnTo>
                  <a:pt x="235978" y="93167"/>
                </a:lnTo>
                <a:lnTo>
                  <a:pt x="257835" y="103289"/>
                </a:lnTo>
                <a:lnTo>
                  <a:pt x="259295" y="103593"/>
                </a:lnTo>
                <a:lnTo>
                  <a:pt x="264566" y="103593"/>
                </a:lnTo>
                <a:lnTo>
                  <a:pt x="268262" y="101460"/>
                </a:lnTo>
                <a:lnTo>
                  <a:pt x="273227" y="91262"/>
                </a:lnTo>
                <a:lnTo>
                  <a:pt x="298361" y="39611"/>
                </a:lnTo>
                <a:lnTo>
                  <a:pt x="298450" y="36385"/>
                </a:lnTo>
                <a:close/>
              </a:path>
            </a:pathLst>
          </a:custGeom>
          <a:solidFill>
            <a:srgbClr val="2D3051"/>
          </a:solidFill>
        </p:spPr>
        <p:txBody>
          <a:bodyPr wrap="square" lIns="0" tIns="0" rIns="0" bIns="0" rtlCol="0"/>
          <a:lstStyle/>
          <a:p>
            <a:endParaRPr/>
          </a:p>
        </p:txBody>
      </p:sp>
      <p:pic>
        <p:nvPicPr>
          <p:cNvPr id="26" name="bg object 26"/>
          <p:cNvPicPr/>
          <p:nvPr/>
        </p:nvPicPr>
        <p:blipFill>
          <a:blip r:embed="rId5" cstate="print"/>
          <a:stretch>
            <a:fillRect/>
          </a:stretch>
        </p:blipFill>
        <p:spPr>
          <a:xfrm>
            <a:off x="11366160" y="2058456"/>
            <a:ext cx="124148" cy="69828"/>
          </a:xfrm>
          <a:prstGeom prst="rect">
            <a:avLst/>
          </a:prstGeom>
        </p:spPr>
      </p:pic>
      <p:sp>
        <p:nvSpPr>
          <p:cNvPr id="27" name="bg object 27"/>
          <p:cNvSpPr/>
          <p:nvPr/>
        </p:nvSpPr>
        <p:spPr>
          <a:xfrm>
            <a:off x="11234057" y="713501"/>
            <a:ext cx="405733" cy="228225"/>
          </a:xfrm>
          <a:custGeom>
            <a:avLst/>
            <a:gdLst/>
            <a:ahLst/>
            <a:cxnLst/>
            <a:rect l="l" t="t" r="r" b="b"/>
            <a:pathLst>
              <a:path w="557530" h="557530">
                <a:moveTo>
                  <a:pt x="278736" y="0"/>
                </a:moveTo>
                <a:lnTo>
                  <a:pt x="233523" y="3648"/>
                </a:lnTo>
                <a:lnTo>
                  <a:pt x="190634" y="14210"/>
                </a:lnTo>
                <a:lnTo>
                  <a:pt x="150641" y="31112"/>
                </a:lnTo>
                <a:lnTo>
                  <a:pt x="114118" y="53780"/>
                </a:lnTo>
                <a:lnTo>
                  <a:pt x="81640" y="81640"/>
                </a:lnTo>
                <a:lnTo>
                  <a:pt x="53780" y="114118"/>
                </a:lnTo>
                <a:lnTo>
                  <a:pt x="31112" y="150641"/>
                </a:lnTo>
                <a:lnTo>
                  <a:pt x="14210" y="190634"/>
                </a:lnTo>
                <a:lnTo>
                  <a:pt x="3648" y="233523"/>
                </a:lnTo>
                <a:lnTo>
                  <a:pt x="0" y="278736"/>
                </a:lnTo>
                <a:lnTo>
                  <a:pt x="3648" y="323948"/>
                </a:lnTo>
                <a:lnTo>
                  <a:pt x="14210" y="366837"/>
                </a:lnTo>
                <a:lnTo>
                  <a:pt x="31112" y="406830"/>
                </a:lnTo>
                <a:lnTo>
                  <a:pt x="53780" y="443353"/>
                </a:lnTo>
                <a:lnTo>
                  <a:pt x="81640" y="475831"/>
                </a:lnTo>
                <a:lnTo>
                  <a:pt x="114118" y="503691"/>
                </a:lnTo>
                <a:lnTo>
                  <a:pt x="150641" y="526359"/>
                </a:lnTo>
                <a:lnTo>
                  <a:pt x="190634" y="543261"/>
                </a:lnTo>
                <a:lnTo>
                  <a:pt x="233523" y="553823"/>
                </a:lnTo>
                <a:lnTo>
                  <a:pt x="278736" y="557472"/>
                </a:lnTo>
                <a:lnTo>
                  <a:pt x="323948" y="553823"/>
                </a:lnTo>
                <a:lnTo>
                  <a:pt x="366837" y="543261"/>
                </a:lnTo>
                <a:lnTo>
                  <a:pt x="406830" y="526359"/>
                </a:lnTo>
                <a:lnTo>
                  <a:pt x="443353" y="503691"/>
                </a:lnTo>
                <a:lnTo>
                  <a:pt x="475831" y="475831"/>
                </a:lnTo>
                <a:lnTo>
                  <a:pt x="503691" y="443353"/>
                </a:lnTo>
                <a:lnTo>
                  <a:pt x="526359" y="406830"/>
                </a:lnTo>
                <a:lnTo>
                  <a:pt x="543261" y="366837"/>
                </a:lnTo>
                <a:lnTo>
                  <a:pt x="553823" y="323948"/>
                </a:lnTo>
                <a:lnTo>
                  <a:pt x="557472" y="278736"/>
                </a:lnTo>
                <a:lnTo>
                  <a:pt x="553823" y="233523"/>
                </a:lnTo>
                <a:lnTo>
                  <a:pt x="543261" y="190634"/>
                </a:lnTo>
                <a:lnTo>
                  <a:pt x="526359" y="150641"/>
                </a:lnTo>
                <a:lnTo>
                  <a:pt x="503691" y="114118"/>
                </a:lnTo>
                <a:lnTo>
                  <a:pt x="475831" y="81640"/>
                </a:lnTo>
                <a:lnTo>
                  <a:pt x="443353" y="53780"/>
                </a:lnTo>
                <a:lnTo>
                  <a:pt x="406830" y="31112"/>
                </a:lnTo>
                <a:lnTo>
                  <a:pt x="366837" y="14210"/>
                </a:lnTo>
                <a:lnTo>
                  <a:pt x="323948" y="3648"/>
                </a:lnTo>
                <a:lnTo>
                  <a:pt x="278736" y="0"/>
                </a:lnTo>
                <a:close/>
              </a:path>
            </a:pathLst>
          </a:custGeom>
          <a:solidFill>
            <a:srgbClr val="FFFFFF"/>
          </a:solidFill>
        </p:spPr>
        <p:txBody>
          <a:bodyPr wrap="square" lIns="0" tIns="0" rIns="0" bIns="0" rtlCol="0"/>
          <a:lstStyle/>
          <a:p>
            <a:endParaRPr/>
          </a:p>
        </p:txBody>
      </p:sp>
      <p:sp>
        <p:nvSpPr>
          <p:cNvPr id="28" name="bg object 28"/>
          <p:cNvSpPr/>
          <p:nvPr/>
        </p:nvSpPr>
        <p:spPr>
          <a:xfrm>
            <a:off x="11335612" y="770554"/>
            <a:ext cx="202866" cy="114112"/>
          </a:xfrm>
          <a:custGeom>
            <a:avLst/>
            <a:gdLst/>
            <a:ahLst/>
            <a:cxnLst/>
            <a:rect l="l" t="t" r="r" b="b"/>
            <a:pathLst>
              <a:path w="278765" h="278764">
                <a:moveTo>
                  <a:pt x="139184" y="0"/>
                </a:moveTo>
                <a:lnTo>
                  <a:pt x="95132" y="7105"/>
                </a:lnTo>
                <a:lnTo>
                  <a:pt x="56875" y="26889"/>
                </a:lnTo>
                <a:lnTo>
                  <a:pt x="26709" y="57058"/>
                </a:lnTo>
                <a:lnTo>
                  <a:pt x="6926" y="95314"/>
                </a:lnTo>
                <a:lnTo>
                  <a:pt x="0" y="138263"/>
                </a:lnTo>
                <a:lnTo>
                  <a:pt x="19" y="140579"/>
                </a:lnTo>
                <a:lnTo>
                  <a:pt x="6926" y="183414"/>
                </a:lnTo>
                <a:lnTo>
                  <a:pt x="26709" y="221671"/>
                </a:lnTo>
                <a:lnTo>
                  <a:pt x="56875" y="251837"/>
                </a:lnTo>
                <a:lnTo>
                  <a:pt x="95132" y="271620"/>
                </a:lnTo>
                <a:lnTo>
                  <a:pt x="139184" y="278724"/>
                </a:lnTo>
                <a:lnTo>
                  <a:pt x="183232" y="271620"/>
                </a:lnTo>
                <a:lnTo>
                  <a:pt x="195401" y="265327"/>
                </a:lnTo>
                <a:lnTo>
                  <a:pt x="139184" y="265327"/>
                </a:lnTo>
                <a:lnTo>
                  <a:pt x="90151" y="255429"/>
                </a:lnTo>
                <a:lnTo>
                  <a:pt x="50286" y="228552"/>
                </a:lnTo>
                <a:lnTo>
                  <a:pt x="47044" y="223884"/>
                </a:lnTo>
                <a:lnTo>
                  <a:pt x="23117" y="188395"/>
                </a:lnTo>
                <a:lnTo>
                  <a:pt x="13465" y="140579"/>
                </a:lnTo>
                <a:lnTo>
                  <a:pt x="13438" y="140448"/>
                </a:lnTo>
                <a:lnTo>
                  <a:pt x="22054" y="92941"/>
                </a:lnTo>
                <a:lnTo>
                  <a:pt x="46270" y="54332"/>
                </a:lnTo>
                <a:lnTo>
                  <a:pt x="99513" y="54332"/>
                </a:lnTo>
                <a:lnTo>
                  <a:pt x="110445" y="50493"/>
                </a:lnTo>
                <a:lnTo>
                  <a:pt x="116152" y="47162"/>
                </a:lnTo>
                <a:lnTo>
                  <a:pt x="104332" y="44344"/>
                </a:lnTo>
                <a:lnTo>
                  <a:pt x="107513" y="42816"/>
                </a:lnTo>
                <a:lnTo>
                  <a:pt x="100404" y="42816"/>
                </a:lnTo>
                <a:lnTo>
                  <a:pt x="91652" y="38350"/>
                </a:lnTo>
                <a:lnTo>
                  <a:pt x="87736" y="35509"/>
                </a:lnTo>
                <a:lnTo>
                  <a:pt x="89281" y="26889"/>
                </a:lnTo>
                <a:lnTo>
                  <a:pt x="96703" y="26889"/>
                </a:lnTo>
                <a:lnTo>
                  <a:pt x="102670" y="22531"/>
                </a:lnTo>
                <a:lnTo>
                  <a:pt x="119708" y="22531"/>
                </a:lnTo>
                <a:lnTo>
                  <a:pt x="122278" y="21635"/>
                </a:lnTo>
                <a:lnTo>
                  <a:pt x="113024" y="16393"/>
                </a:lnTo>
                <a:lnTo>
                  <a:pt x="117717" y="15963"/>
                </a:lnTo>
                <a:lnTo>
                  <a:pt x="122396" y="15963"/>
                </a:lnTo>
                <a:lnTo>
                  <a:pt x="122349" y="14733"/>
                </a:lnTo>
                <a:lnTo>
                  <a:pt x="128140" y="14339"/>
                </a:lnTo>
                <a:lnTo>
                  <a:pt x="197222" y="14339"/>
                </a:lnTo>
                <a:lnTo>
                  <a:pt x="183232" y="7105"/>
                </a:lnTo>
                <a:lnTo>
                  <a:pt x="139184" y="0"/>
                </a:lnTo>
                <a:close/>
              </a:path>
              <a:path w="278765" h="278764">
                <a:moveTo>
                  <a:pt x="268333" y="189425"/>
                </a:moveTo>
                <a:lnTo>
                  <a:pt x="254786" y="189425"/>
                </a:lnTo>
                <a:lnTo>
                  <a:pt x="235833" y="220124"/>
                </a:lnTo>
                <a:lnTo>
                  <a:pt x="210718" y="242701"/>
                </a:lnTo>
                <a:lnTo>
                  <a:pt x="208937" y="244217"/>
                </a:lnTo>
                <a:lnTo>
                  <a:pt x="176365" y="259747"/>
                </a:lnTo>
                <a:lnTo>
                  <a:pt x="139184" y="265327"/>
                </a:lnTo>
                <a:lnTo>
                  <a:pt x="195401" y="265327"/>
                </a:lnTo>
                <a:lnTo>
                  <a:pt x="221488" y="251837"/>
                </a:lnTo>
                <a:lnTo>
                  <a:pt x="251657" y="221671"/>
                </a:lnTo>
                <a:lnTo>
                  <a:pt x="268333" y="189425"/>
                </a:lnTo>
                <a:close/>
              </a:path>
              <a:path w="278765" h="278764">
                <a:moveTo>
                  <a:pt x="161229" y="156256"/>
                </a:moveTo>
                <a:lnTo>
                  <a:pt x="79282" y="156256"/>
                </a:lnTo>
                <a:lnTo>
                  <a:pt x="84870" y="168793"/>
                </a:lnTo>
                <a:lnTo>
                  <a:pt x="83545" y="173880"/>
                </a:lnTo>
                <a:lnTo>
                  <a:pt x="90331" y="183414"/>
                </a:lnTo>
                <a:lnTo>
                  <a:pt x="91605" y="183414"/>
                </a:lnTo>
                <a:lnTo>
                  <a:pt x="97013" y="183778"/>
                </a:lnTo>
                <a:lnTo>
                  <a:pt x="101503" y="195662"/>
                </a:lnTo>
                <a:lnTo>
                  <a:pt x="101538" y="201903"/>
                </a:lnTo>
                <a:lnTo>
                  <a:pt x="100117" y="208290"/>
                </a:lnTo>
                <a:lnTo>
                  <a:pt x="100073" y="210452"/>
                </a:lnTo>
                <a:lnTo>
                  <a:pt x="99950" y="216447"/>
                </a:lnTo>
                <a:lnTo>
                  <a:pt x="102084" y="223582"/>
                </a:lnTo>
                <a:lnTo>
                  <a:pt x="104536" y="230400"/>
                </a:lnTo>
                <a:lnTo>
                  <a:pt x="105323" y="237603"/>
                </a:lnTo>
                <a:lnTo>
                  <a:pt x="104845" y="242701"/>
                </a:lnTo>
                <a:lnTo>
                  <a:pt x="114194" y="252850"/>
                </a:lnTo>
                <a:lnTo>
                  <a:pt x="119508" y="245805"/>
                </a:lnTo>
                <a:lnTo>
                  <a:pt x="119090" y="244217"/>
                </a:lnTo>
                <a:lnTo>
                  <a:pt x="121072" y="238821"/>
                </a:lnTo>
                <a:lnTo>
                  <a:pt x="123543" y="235143"/>
                </a:lnTo>
                <a:lnTo>
                  <a:pt x="125418" y="228552"/>
                </a:lnTo>
                <a:lnTo>
                  <a:pt x="123042" y="223884"/>
                </a:lnTo>
                <a:lnTo>
                  <a:pt x="132140" y="217090"/>
                </a:lnTo>
                <a:lnTo>
                  <a:pt x="131611" y="210452"/>
                </a:lnTo>
                <a:lnTo>
                  <a:pt x="131887" y="209974"/>
                </a:lnTo>
                <a:lnTo>
                  <a:pt x="134635" y="206404"/>
                </a:lnTo>
                <a:lnTo>
                  <a:pt x="139779" y="200818"/>
                </a:lnTo>
                <a:lnTo>
                  <a:pt x="145444" y="195662"/>
                </a:lnTo>
                <a:lnTo>
                  <a:pt x="150845" y="190263"/>
                </a:lnTo>
                <a:lnTo>
                  <a:pt x="155196" y="183945"/>
                </a:lnTo>
                <a:lnTo>
                  <a:pt x="156485" y="181390"/>
                </a:lnTo>
                <a:lnTo>
                  <a:pt x="154802" y="177748"/>
                </a:lnTo>
                <a:lnTo>
                  <a:pt x="158336" y="167265"/>
                </a:lnTo>
                <a:lnTo>
                  <a:pt x="162610" y="159468"/>
                </a:lnTo>
                <a:lnTo>
                  <a:pt x="161229" y="156256"/>
                </a:lnTo>
                <a:close/>
              </a:path>
              <a:path w="278765" h="278764">
                <a:moveTo>
                  <a:pt x="275912" y="123028"/>
                </a:moveTo>
                <a:lnTo>
                  <a:pt x="233259" y="123028"/>
                </a:lnTo>
                <a:lnTo>
                  <a:pt x="235861" y="126837"/>
                </a:lnTo>
                <a:lnTo>
                  <a:pt x="236680" y="131625"/>
                </a:lnTo>
                <a:lnTo>
                  <a:pt x="236721" y="131863"/>
                </a:lnTo>
                <a:lnTo>
                  <a:pt x="233844" y="138263"/>
                </a:lnTo>
                <a:lnTo>
                  <a:pt x="239988" y="145654"/>
                </a:lnTo>
                <a:lnTo>
                  <a:pt x="240353" y="146143"/>
                </a:lnTo>
                <a:lnTo>
                  <a:pt x="234381" y="152746"/>
                </a:lnTo>
                <a:lnTo>
                  <a:pt x="238405" y="161582"/>
                </a:lnTo>
                <a:lnTo>
                  <a:pt x="235933" y="166095"/>
                </a:lnTo>
                <a:lnTo>
                  <a:pt x="235432" y="170226"/>
                </a:lnTo>
                <a:lnTo>
                  <a:pt x="234774" y="175254"/>
                </a:lnTo>
                <a:lnTo>
                  <a:pt x="224554" y="203514"/>
                </a:lnTo>
                <a:lnTo>
                  <a:pt x="228483" y="209974"/>
                </a:lnTo>
                <a:lnTo>
                  <a:pt x="254786" y="189425"/>
                </a:lnTo>
                <a:lnTo>
                  <a:pt x="268333" y="189425"/>
                </a:lnTo>
                <a:lnTo>
                  <a:pt x="271441" y="183414"/>
                </a:lnTo>
                <a:lnTo>
                  <a:pt x="278350" y="140579"/>
                </a:lnTo>
                <a:lnTo>
                  <a:pt x="278462" y="139887"/>
                </a:lnTo>
                <a:lnTo>
                  <a:pt x="278546" y="139362"/>
                </a:lnTo>
                <a:lnTo>
                  <a:pt x="275998" y="123565"/>
                </a:lnTo>
                <a:lnTo>
                  <a:pt x="275912" y="123028"/>
                </a:lnTo>
                <a:close/>
              </a:path>
              <a:path w="278765" h="278764">
                <a:moveTo>
                  <a:pt x="60989" y="79655"/>
                </a:moveTo>
                <a:lnTo>
                  <a:pt x="45006" y="79655"/>
                </a:lnTo>
                <a:lnTo>
                  <a:pt x="43567" y="92401"/>
                </a:lnTo>
                <a:lnTo>
                  <a:pt x="75342" y="123565"/>
                </a:lnTo>
                <a:lnTo>
                  <a:pt x="79736" y="128699"/>
                </a:lnTo>
                <a:lnTo>
                  <a:pt x="80237" y="131625"/>
                </a:lnTo>
                <a:lnTo>
                  <a:pt x="76130" y="139887"/>
                </a:lnTo>
                <a:lnTo>
                  <a:pt x="71187" y="144639"/>
                </a:lnTo>
                <a:lnTo>
                  <a:pt x="73002" y="157439"/>
                </a:lnTo>
                <a:lnTo>
                  <a:pt x="79282" y="156256"/>
                </a:lnTo>
                <a:lnTo>
                  <a:pt x="161229" y="156256"/>
                </a:lnTo>
                <a:lnTo>
                  <a:pt x="158097" y="148973"/>
                </a:lnTo>
                <a:lnTo>
                  <a:pt x="154921" y="146143"/>
                </a:lnTo>
                <a:lnTo>
                  <a:pt x="146456" y="145654"/>
                </a:lnTo>
                <a:lnTo>
                  <a:pt x="142619" y="142132"/>
                </a:lnTo>
                <a:lnTo>
                  <a:pt x="128833" y="142132"/>
                </a:lnTo>
                <a:lnTo>
                  <a:pt x="123161" y="135111"/>
                </a:lnTo>
                <a:lnTo>
                  <a:pt x="131069" y="135111"/>
                </a:lnTo>
                <a:lnTo>
                  <a:pt x="125015" y="125953"/>
                </a:lnTo>
                <a:lnTo>
                  <a:pt x="118719" y="125953"/>
                </a:lnTo>
                <a:lnTo>
                  <a:pt x="115520" y="120055"/>
                </a:lnTo>
                <a:lnTo>
                  <a:pt x="72858" y="120055"/>
                </a:lnTo>
                <a:lnTo>
                  <a:pt x="67903" y="117571"/>
                </a:lnTo>
                <a:lnTo>
                  <a:pt x="69121" y="112580"/>
                </a:lnTo>
                <a:lnTo>
                  <a:pt x="65336" y="106396"/>
                </a:lnTo>
                <a:lnTo>
                  <a:pt x="62256" y="103387"/>
                </a:lnTo>
                <a:lnTo>
                  <a:pt x="64124" y="99554"/>
                </a:lnTo>
                <a:lnTo>
                  <a:pt x="56155" y="99554"/>
                </a:lnTo>
                <a:lnTo>
                  <a:pt x="55214" y="95314"/>
                </a:lnTo>
                <a:lnTo>
                  <a:pt x="55111" y="92401"/>
                </a:lnTo>
                <a:lnTo>
                  <a:pt x="54987" y="88802"/>
                </a:lnTo>
                <a:lnTo>
                  <a:pt x="57281" y="84370"/>
                </a:lnTo>
                <a:lnTo>
                  <a:pt x="60989" y="79655"/>
                </a:lnTo>
                <a:close/>
              </a:path>
              <a:path w="278765" h="278764">
                <a:moveTo>
                  <a:pt x="136283" y="140448"/>
                </a:moveTo>
                <a:lnTo>
                  <a:pt x="132324" y="140448"/>
                </a:lnTo>
                <a:lnTo>
                  <a:pt x="128833" y="142132"/>
                </a:lnTo>
                <a:lnTo>
                  <a:pt x="142619" y="142132"/>
                </a:lnTo>
                <a:lnTo>
                  <a:pt x="140928" y="140579"/>
                </a:lnTo>
                <a:lnTo>
                  <a:pt x="136283" y="140448"/>
                </a:lnTo>
                <a:close/>
              </a:path>
              <a:path w="278765" h="278764">
                <a:moveTo>
                  <a:pt x="275673" y="121547"/>
                </a:moveTo>
                <a:lnTo>
                  <a:pt x="219564" y="121547"/>
                </a:lnTo>
                <a:lnTo>
                  <a:pt x="228041" y="126980"/>
                </a:lnTo>
                <a:lnTo>
                  <a:pt x="233259" y="123028"/>
                </a:lnTo>
                <a:lnTo>
                  <a:pt x="275912" y="123028"/>
                </a:lnTo>
                <a:lnTo>
                  <a:pt x="275673" y="121547"/>
                </a:lnTo>
                <a:close/>
              </a:path>
              <a:path w="278765" h="278764">
                <a:moveTo>
                  <a:pt x="273175" y="106061"/>
                </a:moveTo>
                <a:lnTo>
                  <a:pt x="193296" y="106061"/>
                </a:lnTo>
                <a:lnTo>
                  <a:pt x="199982" y="113918"/>
                </a:lnTo>
                <a:lnTo>
                  <a:pt x="199538" y="120055"/>
                </a:lnTo>
                <a:lnTo>
                  <a:pt x="199431" y="121547"/>
                </a:lnTo>
                <a:lnTo>
                  <a:pt x="199324" y="123028"/>
                </a:lnTo>
                <a:lnTo>
                  <a:pt x="199206" y="124652"/>
                </a:lnTo>
                <a:lnTo>
                  <a:pt x="208591" y="126837"/>
                </a:lnTo>
                <a:lnTo>
                  <a:pt x="214083" y="125046"/>
                </a:lnTo>
                <a:lnTo>
                  <a:pt x="219564" y="121547"/>
                </a:lnTo>
                <a:lnTo>
                  <a:pt x="275673" y="121547"/>
                </a:lnTo>
                <a:lnTo>
                  <a:pt x="273331" y="107028"/>
                </a:lnTo>
                <a:lnTo>
                  <a:pt x="273229" y="106396"/>
                </a:lnTo>
                <a:lnTo>
                  <a:pt x="273175" y="106061"/>
                </a:lnTo>
                <a:close/>
              </a:path>
              <a:path w="278765" h="278764">
                <a:moveTo>
                  <a:pt x="124880" y="125750"/>
                </a:moveTo>
                <a:lnTo>
                  <a:pt x="118719" y="125953"/>
                </a:lnTo>
                <a:lnTo>
                  <a:pt x="125015" y="125953"/>
                </a:lnTo>
                <a:lnTo>
                  <a:pt x="124880" y="125750"/>
                </a:lnTo>
                <a:close/>
              </a:path>
              <a:path w="278765" h="278764">
                <a:moveTo>
                  <a:pt x="91783" y="114491"/>
                </a:moveTo>
                <a:lnTo>
                  <a:pt x="82566" y="114921"/>
                </a:lnTo>
                <a:lnTo>
                  <a:pt x="72858" y="120055"/>
                </a:lnTo>
                <a:lnTo>
                  <a:pt x="115520" y="120055"/>
                </a:lnTo>
                <a:lnTo>
                  <a:pt x="113920" y="117106"/>
                </a:lnTo>
                <a:lnTo>
                  <a:pt x="94374" y="117106"/>
                </a:lnTo>
                <a:lnTo>
                  <a:pt x="91783" y="114491"/>
                </a:lnTo>
                <a:close/>
              </a:path>
              <a:path w="278765" h="278764">
                <a:moveTo>
                  <a:pt x="104939" y="114921"/>
                </a:moveTo>
                <a:lnTo>
                  <a:pt x="103461" y="114921"/>
                </a:lnTo>
                <a:lnTo>
                  <a:pt x="94374" y="117106"/>
                </a:lnTo>
                <a:lnTo>
                  <a:pt x="113920" y="117106"/>
                </a:lnTo>
                <a:lnTo>
                  <a:pt x="113065" y="115530"/>
                </a:lnTo>
                <a:lnTo>
                  <a:pt x="114967" y="115530"/>
                </a:lnTo>
                <a:lnTo>
                  <a:pt x="104939" y="114921"/>
                </a:lnTo>
                <a:close/>
              </a:path>
              <a:path w="278765" h="278764">
                <a:moveTo>
                  <a:pt x="209164" y="58015"/>
                </a:moveTo>
                <a:lnTo>
                  <a:pt x="202310" y="60248"/>
                </a:lnTo>
                <a:lnTo>
                  <a:pt x="190693" y="66221"/>
                </a:lnTo>
                <a:lnTo>
                  <a:pt x="187429" y="73421"/>
                </a:lnTo>
                <a:lnTo>
                  <a:pt x="188608" y="81967"/>
                </a:lnTo>
                <a:lnTo>
                  <a:pt x="190338" y="92401"/>
                </a:lnTo>
                <a:lnTo>
                  <a:pt x="190428" y="92941"/>
                </a:lnTo>
                <a:lnTo>
                  <a:pt x="190520" y="93489"/>
                </a:lnTo>
                <a:lnTo>
                  <a:pt x="190574" y="93811"/>
                </a:lnTo>
                <a:lnTo>
                  <a:pt x="190836" y="97333"/>
                </a:lnTo>
                <a:lnTo>
                  <a:pt x="185177" y="101584"/>
                </a:lnTo>
                <a:lnTo>
                  <a:pt x="187720" y="107028"/>
                </a:lnTo>
                <a:lnTo>
                  <a:pt x="193296" y="106061"/>
                </a:lnTo>
                <a:lnTo>
                  <a:pt x="273175" y="106061"/>
                </a:lnTo>
                <a:lnTo>
                  <a:pt x="271441" y="95314"/>
                </a:lnTo>
                <a:lnTo>
                  <a:pt x="259942" y="73079"/>
                </a:lnTo>
                <a:lnTo>
                  <a:pt x="222755" y="73079"/>
                </a:lnTo>
                <a:lnTo>
                  <a:pt x="216423" y="62218"/>
                </a:lnTo>
                <a:lnTo>
                  <a:pt x="209164" y="58015"/>
                </a:lnTo>
                <a:close/>
              </a:path>
              <a:path w="278765" h="278764">
                <a:moveTo>
                  <a:pt x="62530" y="93489"/>
                </a:moveTo>
                <a:lnTo>
                  <a:pt x="56155" y="99554"/>
                </a:lnTo>
                <a:lnTo>
                  <a:pt x="64124" y="99554"/>
                </a:lnTo>
                <a:lnTo>
                  <a:pt x="65002" y="97751"/>
                </a:lnTo>
                <a:lnTo>
                  <a:pt x="62530" y="93489"/>
                </a:lnTo>
                <a:close/>
              </a:path>
              <a:path w="278765" h="278764">
                <a:moveTo>
                  <a:pt x="99513" y="54332"/>
                </a:moveTo>
                <a:lnTo>
                  <a:pt x="46278" y="54332"/>
                </a:lnTo>
                <a:lnTo>
                  <a:pt x="41976" y="63016"/>
                </a:lnTo>
                <a:lnTo>
                  <a:pt x="38037" y="73079"/>
                </a:lnTo>
                <a:lnTo>
                  <a:pt x="36031" y="80429"/>
                </a:lnTo>
                <a:lnTo>
                  <a:pt x="35636" y="81967"/>
                </a:lnTo>
                <a:lnTo>
                  <a:pt x="35917" y="86850"/>
                </a:lnTo>
                <a:lnTo>
                  <a:pt x="38245" y="87531"/>
                </a:lnTo>
                <a:lnTo>
                  <a:pt x="39267" y="84370"/>
                </a:lnTo>
                <a:lnTo>
                  <a:pt x="39310" y="84235"/>
                </a:lnTo>
                <a:lnTo>
                  <a:pt x="40954" y="80429"/>
                </a:lnTo>
                <a:lnTo>
                  <a:pt x="44651" y="79655"/>
                </a:lnTo>
                <a:lnTo>
                  <a:pt x="60989" y="79655"/>
                </a:lnTo>
                <a:lnTo>
                  <a:pt x="64931" y="72437"/>
                </a:lnTo>
                <a:lnTo>
                  <a:pt x="65002" y="72307"/>
                </a:lnTo>
                <a:lnTo>
                  <a:pt x="66351" y="68952"/>
                </a:lnTo>
                <a:lnTo>
                  <a:pt x="83557" y="68952"/>
                </a:lnTo>
                <a:lnTo>
                  <a:pt x="84311" y="67211"/>
                </a:lnTo>
                <a:lnTo>
                  <a:pt x="90580" y="60248"/>
                </a:lnTo>
                <a:lnTo>
                  <a:pt x="99513" y="54332"/>
                </a:lnTo>
                <a:close/>
              </a:path>
              <a:path w="278765" h="278764">
                <a:moveTo>
                  <a:pt x="83557" y="68952"/>
                </a:moveTo>
                <a:lnTo>
                  <a:pt x="66351" y="68952"/>
                </a:lnTo>
                <a:lnTo>
                  <a:pt x="71784" y="75710"/>
                </a:lnTo>
                <a:lnTo>
                  <a:pt x="74733" y="77847"/>
                </a:lnTo>
                <a:lnTo>
                  <a:pt x="75987" y="78779"/>
                </a:lnTo>
                <a:lnTo>
                  <a:pt x="78685" y="83722"/>
                </a:lnTo>
                <a:lnTo>
                  <a:pt x="83485" y="81967"/>
                </a:lnTo>
                <a:lnTo>
                  <a:pt x="80596" y="77632"/>
                </a:lnTo>
                <a:lnTo>
                  <a:pt x="81216" y="74361"/>
                </a:lnTo>
                <a:lnTo>
                  <a:pt x="83557" y="68952"/>
                </a:lnTo>
                <a:close/>
              </a:path>
              <a:path w="278765" h="278764">
                <a:moveTo>
                  <a:pt x="225701" y="65191"/>
                </a:moveTo>
                <a:lnTo>
                  <a:pt x="222690" y="73079"/>
                </a:lnTo>
                <a:lnTo>
                  <a:pt x="259942" y="73079"/>
                </a:lnTo>
                <a:lnTo>
                  <a:pt x="257623" y="68594"/>
                </a:lnTo>
                <a:lnTo>
                  <a:pt x="236590" y="68594"/>
                </a:lnTo>
                <a:lnTo>
                  <a:pt x="225701" y="65191"/>
                </a:lnTo>
                <a:close/>
              </a:path>
              <a:path w="278765" h="278764">
                <a:moveTo>
                  <a:pt x="250346" y="55747"/>
                </a:moveTo>
                <a:lnTo>
                  <a:pt x="235260" y="55747"/>
                </a:lnTo>
                <a:lnTo>
                  <a:pt x="236590" y="68594"/>
                </a:lnTo>
                <a:lnTo>
                  <a:pt x="257623" y="68594"/>
                </a:lnTo>
                <a:lnTo>
                  <a:pt x="251657" y="57058"/>
                </a:lnTo>
                <a:lnTo>
                  <a:pt x="250346" y="55747"/>
                </a:lnTo>
                <a:close/>
              </a:path>
              <a:path w="278765" h="278764">
                <a:moveTo>
                  <a:pt x="241463" y="46863"/>
                </a:moveTo>
                <a:lnTo>
                  <a:pt x="204961" y="46863"/>
                </a:lnTo>
                <a:lnTo>
                  <a:pt x="208913" y="50230"/>
                </a:lnTo>
                <a:lnTo>
                  <a:pt x="213600" y="50230"/>
                </a:lnTo>
                <a:lnTo>
                  <a:pt x="217965" y="50493"/>
                </a:lnTo>
                <a:lnTo>
                  <a:pt x="216984" y="50493"/>
                </a:lnTo>
                <a:lnTo>
                  <a:pt x="218620" y="59138"/>
                </a:lnTo>
                <a:lnTo>
                  <a:pt x="225307" y="55747"/>
                </a:lnTo>
                <a:lnTo>
                  <a:pt x="250346" y="55747"/>
                </a:lnTo>
                <a:lnTo>
                  <a:pt x="241463" y="46863"/>
                </a:lnTo>
                <a:close/>
              </a:path>
              <a:path w="278765" h="278764">
                <a:moveTo>
                  <a:pt x="198819" y="15165"/>
                </a:moveTo>
                <a:lnTo>
                  <a:pt x="149400" y="15165"/>
                </a:lnTo>
                <a:lnTo>
                  <a:pt x="163433" y="16793"/>
                </a:lnTo>
                <a:lnTo>
                  <a:pt x="175458" y="22531"/>
                </a:lnTo>
                <a:lnTo>
                  <a:pt x="182693" y="30458"/>
                </a:lnTo>
                <a:lnTo>
                  <a:pt x="182806" y="34232"/>
                </a:lnTo>
                <a:lnTo>
                  <a:pt x="179244" y="34842"/>
                </a:lnTo>
                <a:lnTo>
                  <a:pt x="174677" y="34842"/>
                </a:lnTo>
                <a:lnTo>
                  <a:pt x="172294" y="36440"/>
                </a:lnTo>
                <a:lnTo>
                  <a:pt x="173292" y="40431"/>
                </a:lnTo>
                <a:lnTo>
                  <a:pt x="177099" y="41689"/>
                </a:lnTo>
                <a:lnTo>
                  <a:pt x="181498" y="43003"/>
                </a:lnTo>
                <a:lnTo>
                  <a:pt x="184269" y="47162"/>
                </a:lnTo>
                <a:lnTo>
                  <a:pt x="182072" y="49992"/>
                </a:lnTo>
                <a:lnTo>
                  <a:pt x="176986" y="56033"/>
                </a:lnTo>
                <a:lnTo>
                  <a:pt x="187242" y="58338"/>
                </a:lnTo>
                <a:lnTo>
                  <a:pt x="191194" y="53466"/>
                </a:lnTo>
                <a:lnTo>
                  <a:pt x="198050" y="53466"/>
                </a:lnTo>
                <a:lnTo>
                  <a:pt x="200519" y="48325"/>
                </a:lnTo>
                <a:lnTo>
                  <a:pt x="204961" y="46863"/>
                </a:lnTo>
                <a:lnTo>
                  <a:pt x="241463" y="46863"/>
                </a:lnTo>
                <a:lnTo>
                  <a:pt x="221488" y="26889"/>
                </a:lnTo>
                <a:lnTo>
                  <a:pt x="198819" y="15165"/>
                </a:lnTo>
                <a:close/>
              </a:path>
              <a:path w="278765" h="278764">
                <a:moveTo>
                  <a:pt x="198050" y="53466"/>
                </a:moveTo>
                <a:lnTo>
                  <a:pt x="191194" y="53466"/>
                </a:lnTo>
                <a:lnTo>
                  <a:pt x="192072" y="57058"/>
                </a:lnTo>
                <a:lnTo>
                  <a:pt x="192196" y="57562"/>
                </a:lnTo>
                <a:lnTo>
                  <a:pt x="192245" y="57765"/>
                </a:lnTo>
                <a:lnTo>
                  <a:pt x="196687" y="56303"/>
                </a:lnTo>
                <a:lnTo>
                  <a:pt x="198050" y="53466"/>
                </a:lnTo>
                <a:close/>
              </a:path>
              <a:path w="278765" h="278764">
                <a:moveTo>
                  <a:pt x="235004" y="55747"/>
                </a:moveTo>
                <a:lnTo>
                  <a:pt x="225307" y="55747"/>
                </a:lnTo>
                <a:lnTo>
                  <a:pt x="228709" y="57562"/>
                </a:lnTo>
                <a:lnTo>
                  <a:pt x="235004" y="55747"/>
                </a:lnTo>
                <a:close/>
              </a:path>
              <a:path w="278765" h="278764">
                <a:moveTo>
                  <a:pt x="124480" y="37897"/>
                </a:moveTo>
                <a:lnTo>
                  <a:pt x="116964" y="37897"/>
                </a:lnTo>
                <a:lnTo>
                  <a:pt x="121227" y="47472"/>
                </a:lnTo>
                <a:lnTo>
                  <a:pt x="125215" y="38720"/>
                </a:lnTo>
                <a:lnTo>
                  <a:pt x="124480" y="37897"/>
                </a:lnTo>
                <a:close/>
              </a:path>
              <a:path w="278765" h="278764">
                <a:moveTo>
                  <a:pt x="110543" y="26889"/>
                </a:moveTo>
                <a:lnTo>
                  <a:pt x="110277" y="26889"/>
                </a:lnTo>
                <a:lnTo>
                  <a:pt x="102004" y="28118"/>
                </a:lnTo>
                <a:lnTo>
                  <a:pt x="100663" y="40431"/>
                </a:lnTo>
                <a:lnTo>
                  <a:pt x="100557" y="41407"/>
                </a:lnTo>
                <a:lnTo>
                  <a:pt x="100526" y="41689"/>
                </a:lnTo>
                <a:lnTo>
                  <a:pt x="100404" y="42816"/>
                </a:lnTo>
                <a:lnTo>
                  <a:pt x="107513" y="42816"/>
                </a:lnTo>
                <a:lnTo>
                  <a:pt x="110445" y="41407"/>
                </a:lnTo>
                <a:lnTo>
                  <a:pt x="116964" y="37897"/>
                </a:lnTo>
                <a:lnTo>
                  <a:pt x="124480" y="37897"/>
                </a:lnTo>
                <a:lnTo>
                  <a:pt x="115878" y="28249"/>
                </a:lnTo>
                <a:lnTo>
                  <a:pt x="110543" y="26889"/>
                </a:lnTo>
                <a:close/>
              </a:path>
              <a:path w="278765" h="278764">
                <a:moveTo>
                  <a:pt x="96703" y="26889"/>
                </a:moveTo>
                <a:lnTo>
                  <a:pt x="89350" y="26889"/>
                </a:lnTo>
                <a:lnTo>
                  <a:pt x="93419" y="29288"/>
                </a:lnTo>
                <a:lnTo>
                  <a:pt x="96703" y="26889"/>
                </a:lnTo>
                <a:close/>
              </a:path>
              <a:path w="278765" h="278764">
                <a:moveTo>
                  <a:pt x="197222" y="14339"/>
                </a:moveTo>
                <a:lnTo>
                  <a:pt x="128140" y="14339"/>
                </a:lnTo>
                <a:lnTo>
                  <a:pt x="128090" y="15963"/>
                </a:lnTo>
                <a:lnTo>
                  <a:pt x="127978" y="19569"/>
                </a:lnTo>
                <a:lnTo>
                  <a:pt x="127877" y="22817"/>
                </a:lnTo>
                <a:lnTo>
                  <a:pt x="132554" y="26889"/>
                </a:lnTo>
                <a:lnTo>
                  <a:pt x="132749" y="25861"/>
                </a:lnTo>
                <a:lnTo>
                  <a:pt x="133991" y="21026"/>
                </a:lnTo>
                <a:lnTo>
                  <a:pt x="136140" y="19569"/>
                </a:lnTo>
                <a:lnTo>
                  <a:pt x="149400" y="15165"/>
                </a:lnTo>
                <a:lnTo>
                  <a:pt x="198819" y="15165"/>
                </a:lnTo>
                <a:lnTo>
                  <a:pt x="197222" y="14339"/>
                </a:lnTo>
                <a:close/>
              </a:path>
              <a:path w="278765" h="278764">
                <a:moveTo>
                  <a:pt x="119708" y="22531"/>
                </a:moveTo>
                <a:lnTo>
                  <a:pt x="102801" y="22531"/>
                </a:lnTo>
                <a:lnTo>
                  <a:pt x="110159" y="25861"/>
                </a:lnTo>
                <a:lnTo>
                  <a:pt x="119708" y="22531"/>
                </a:lnTo>
                <a:close/>
              </a:path>
              <a:path w="278765" h="278764">
                <a:moveTo>
                  <a:pt x="122396" y="15963"/>
                </a:moveTo>
                <a:lnTo>
                  <a:pt x="117717" y="15963"/>
                </a:lnTo>
                <a:lnTo>
                  <a:pt x="122457" y="17539"/>
                </a:lnTo>
                <a:lnTo>
                  <a:pt x="122396" y="15963"/>
                </a:lnTo>
                <a:close/>
              </a:path>
            </a:pathLst>
          </a:custGeom>
          <a:solidFill>
            <a:srgbClr val="2D305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289" b="1" i="0">
                <a:solidFill>
                  <a:srgbClr val="2D305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692233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84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1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ags" Target="../tags/tag1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tags" Target="../tags/tag19.xml"/><Relationship Id="rId21" Type="http://schemas.openxmlformats.org/officeDocument/2006/relationships/image" Target="../media/image33.png"/><Relationship Id="rId7" Type="http://schemas.openxmlformats.org/officeDocument/2006/relationships/slideLayout" Target="../slideLayouts/slideLayout17.xm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tags" Target="../tags/tag18.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23.png"/><Relationship Id="rId5" Type="http://schemas.openxmlformats.org/officeDocument/2006/relationships/tags" Target="../tags/tag21.xml"/><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tags" Target="../tags/tag20.xml"/><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25.xml"/><Relationship Id="rId7" Type="http://schemas.openxmlformats.org/officeDocument/2006/relationships/slideLayout" Target="../slideLayouts/slideLayout1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36.png"/><Relationship Id="rId5" Type="http://schemas.openxmlformats.org/officeDocument/2006/relationships/tags" Target="../tags/tag27.xml"/><Relationship Id="rId10" Type="http://schemas.openxmlformats.org/officeDocument/2006/relationships/image" Target="../media/image35.png"/><Relationship Id="rId4" Type="http://schemas.openxmlformats.org/officeDocument/2006/relationships/tags" Target="../tags/tag26.xm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12.xml"/><Relationship Id="rId5" Type="http://schemas.openxmlformats.org/officeDocument/2006/relationships/slideLayout" Target="../slideLayouts/slideLayout17.xml"/><Relationship Id="rId4" Type="http://schemas.openxmlformats.org/officeDocument/2006/relationships/tags" Target="../tags/tag32.xml"/></Relationships>
</file>

<file path=ppt/slides/_rels/slide16.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13.xml"/><Relationship Id="rId5" Type="http://schemas.openxmlformats.org/officeDocument/2006/relationships/slideLayout" Target="../slideLayouts/slideLayout17.xml"/><Relationship Id="rId4" Type="http://schemas.openxmlformats.org/officeDocument/2006/relationships/tags" Target="../tags/tag36.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4.xml"/><Relationship Id="rId7" Type="http://schemas.openxmlformats.org/officeDocument/2006/relationships/image" Target="../media/image41.png"/><Relationship Id="rId2" Type="http://schemas.openxmlformats.org/officeDocument/2006/relationships/slideLayout" Target="../slideLayouts/slideLayout17.xml"/><Relationship Id="rId1" Type="http://schemas.openxmlformats.org/officeDocument/2006/relationships/tags" Target="../tags/tag3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jp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39.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ags" Target="../tags/tag40.xml"/><Relationship Id="rId6" Type="http://schemas.openxmlformats.org/officeDocument/2006/relationships/hyperlink" Target="https://www.kaggle.com/c/aptos2019-blindness-detection/overview" TargetMode="External"/><Relationship Id="rId5" Type="http://schemas.openxmlformats.org/officeDocument/2006/relationships/hyperlink" Target="https://ieee-dataport.org/open-access/indian-diabetic-retinopathy-image-dataset-idrid" TargetMode="External"/><Relationship Id="rId4" Type="http://schemas.openxmlformats.org/officeDocument/2006/relationships/hyperlink" Target="https://www.kaggle.com/datasets/mariaherrerot/idrid-dataset"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tags" Target="../tags/tag41.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diabetesatlas.org" TargetMode="External"/><Relationship Id="rId7" Type="http://schemas.openxmlformats.org/officeDocument/2006/relationships/hyperlink" Target="https://drive.google.com/file/d/1VfMF4c8EukKzJyfE-1KkBtq0bPb5SRna/view?usp=drive_link"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hyperlink" Target="https://drive.google.com/file/d/12GKO1-IUByFAcH_d7fAmfYREwqsU7RQy/view?usp=drive_link" TargetMode="External"/><Relationship Id="rId5" Type="http://schemas.openxmlformats.org/officeDocument/2006/relationships/hyperlink" Target="https://www.cochranelibrary.com/cdsr/doi/10.1002/14651858.CD013775.pub2/full/zh_HANT" TargetMode="External"/><Relationship Id="rId4" Type="http://schemas.openxmlformats.org/officeDocument/2006/relationships/hyperlink" Target="https://hirortw101.github.io/Kaggle-APTOS-2019-Blindness-Detection/"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6.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6.png"/><Relationship Id="rId3" Type="http://schemas.openxmlformats.org/officeDocument/2006/relationships/tags" Target="../tags/tag9.xml"/><Relationship Id="rId7" Type="http://schemas.openxmlformats.org/officeDocument/2006/relationships/slideLayout" Target="../slideLayouts/slideLayout17.xml"/><Relationship Id="rId12" Type="http://schemas.openxmlformats.org/officeDocument/2006/relationships/image" Target="../media/image15.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4.jpeg"/><Relationship Id="rId5" Type="http://schemas.openxmlformats.org/officeDocument/2006/relationships/tags" Target="../tags/tag11.xml"/><Relationship Id="rId10" Type="http://schemas.openxmlformats.org/officeDocument/2006/relationships/image" Target="../media/image13.jpeg"/><Relationship Id="rId4" Type="http://schemas.openxmlformats.org/officeDocument/2006/relationships/tags" Target="../tags/tag10.xml"/><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tags" Target="../tags/tag1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p:cNvSpPr/>
          <p:nvPr/>
        </p:nvSpPr>
        <p:spPr bwMode="auto">
          <a:xfrm>
            <a:off x="1" y="-7620"/>
            <a:ext cx="2730305" cy="1307650"/>
          </a:xfrm>
          <a:custGeom>
            <a:avLst/>
            <a:gdLst>
              <a:gd name="T0" fmla="*/ 1617 w 1975"/>
              <a:gd name="T1" fmla="*/ 454 h 946"/>
              <a:gd name="T2" fmla="*/ 1975 w 1975"/>
              <a:gd name="T3" fmla="*/ 0 h 946"/>
              <a:gd name="T4" fmla="*/ 0 w 1975"/>
              <a:gd name="T5" fmla="*/ 0 h 946"/>
              <a:gd name="T6" fmla="*/ 0 w 1975"/>
              <a:gd name="T7" fmla="*/ 946 h 946"/>
              <a:gd name="T8" fmla="*/ 777 w 1975"/>
              <a:gd name="T9" fmla="*/ 841 h 946"/>
              <a:gd name="T10" fmla="*/ 1617 w 1975"/>
              <a:gd name="T11" fmla="*/ 454 h 946"/>
            </a:gdLst>
            <a:ahLst/>
            <a:cxnLst>
              <a:cxn ang="0">
                <a:pos x="T0" y="T1"/>
              </a:cxn>
              <a:cxn ang="0">
                <a:pos x="T2" y="T3"/>
              </a:cxn>
              <a:cxn ang="0">
                <a:pos x="T4" y="T5"/>
              </a:cxn>
              <a:cxn ang="0">
                <a:pos x="T6" y="T7"/>
              </a:cxn>
              <a:cxn ang="0">
                <a:pos x="T8" y="T9"/>
              </a:cxn>
              <a:cxn ang="0">
                <a:pos x="T10" y="T11"/>
              </a:cxn>
            </a:cxnLst>
            <a:rect l="0" t="0" r="r" b="b"/>
            <a:pathLst>
              <a:path w="1975" h="945">
                <a:moveTo>
                  <a:pt x="1617" y="454"/>
                </a:moveTo>
                <a:cubicBezTo>
                  <a:pt x="1767" y="331"/>
                  <a:pt x="1893" y="175"/>
                  <a:pt x="1975" y="0"/>
                </a:cubicBezTo>
                <a:cubicBezTo>
                  <a:pt x="0" y="0"/>
                  <a:pt x="0" y="0"/>
                  <a:pt x="0" y="0"/>
                </a:cubicBezTo>
                <a:cubicBezTo>
                  <a:pt x="0" y="946"/>
                  <a:pt x="0" y="946"/>
                  <a:pt x="0" y="946"/>
                </a:cubicBezTo>
                <a:cubicBezTo>
                  <a:pt x="261" y="926"/>
                  <a:pt x="522" y="900"/>
                  <a:pt x="777" y="841"/>
                </a:cubicBezTo>
                <a:cubicBezTo>
                  <a:pt x="1080" y="771"/>
                  <a:pt x="1377" y="652"/>
                  <a:pt x="1617" y="454"/>
                </a:cubicBezTo>
                <a:close/>
              </a:path>
            </a:pathLst>
          </a:custGeom>
          <a:solidFill>
            <a:srgbClr val="29A6A3"/>
          </a:solidFill>
          <a:ln>
            <a:solidFill>
              <a:srgbClr val="29A6A3"/>
            </a:solid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23" name="Freeform 7"/>
          <p:cNvSpPr/>
          <p:nvPr/>
        </p:nvSpPr>
        <p:spPr bwMode="auto">
          <a:xfrm>
            <a:off x="0" y="6201144"/>
            <a:ext cx="8337142" cy="2028456"/>
          </a:xfrm>
          <a:custGeom>
            <a:avLst/>
            <a:gdLst>
              <a:gd name="T0" fmla="*/ 4440 w 4512"/>
              <a:gd name="T1" fmla="*/ 1009 h 1208"/>
              <a:gd name="T2" fmla="*/ 4512 w 4512"/>
              <a:gd name="T3" fmla="*/ 936 h 1208"/>
              <a:gd name="T4" fmla="*/ 3269 w 4512"/>
              <a:gd name="T5" fmla="*/ 706 h 1208"/>
              <a:gd name="T6" fmla="*/ 1949 w 4512"/>
              <a:gd name="T7" fmla="*/ 905 h 1208"/>
              <a:gd name="T8" fmla="*/ 0 w 4512"/>
              <a:gd name="T9" fmla="*/ 0 h 1208"/>
              <a:gd name="T10" fmla="*/ 0 w 4512"/>
              <a:gd name="T11" fmla="*/ 1208 h 1208"/>
              <a:gd name="T12" fmla="*/ 4406 w 4512"/>
              <a:gd name="T13" fmla="*/ 1208 h 1208"/>
              <a:gd name="T14" fmla="*/ 4440 w 4512"/>
              <a:gd name="T15" fmla="*/ 1009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2" h="1208">
                <a:moveTo>
                  <a:pt x="4440" y="1009"/>
                </a:moveTo>
                <a:cubicBezTo>
                  <a:pt x="4460" y="981"/>
                  <a:pt x="4484" y="957"/>
                  <a:pt x="4512" y="936"/>
                </a:cubicBezTo>
                <a:cubicBezTo>
                  <a:pt x="4166" y="682"/>
                  <a:pt x="3697" y="652"/>
                  <a:pt x="3269" y="706"/>
                </a:cubicBezTo>
                <a:cubicBezTo>
                  <a:pt x="2827" y="762"/>
                  <a:pt x="2394" y="894"/>
                  <a:pt x="1949" y="905"/>
                </a:cubicBezTo>
                <a:cubicBezTo>
                  <a:pt x="1207" y="922"/>
                  <a:pt x="470" y="572"/>
                  <a:pt x="0" y="0"/>
                </a:cubicBezTo>
                <a:cubicBezTo>
                  <a:pt x="0" y="1208"/>
                  <a:pt x="0" y="1208"/>
                  <a:pt x="0" y="1208"/>
                </a:cubicBezTo>
                <a:cubicBezTo>
                  <a:pt x="4406" y="1208"/>
                  <a:pt x="4406" y="1208"/>
                  <a:pt x="4406" y="1208"/>
                </a:cubicBezTo>
                <a:cubicBezTo>
                  <a:pt x="4387" y="1143"/>
                  <a:pt x="4400" y="1066"/>
                  <a:pt x="4440" y="1009"/>
                </a:cubicBezTo>
                <a:close/>
              </a:path>
            </a:pathLst>
          </a:custGeom>
          <a:solidFill>
            <a:schemeClr val="accent1">
              <a:lumMod val="20000"/>
              <a:lumOff val="80000"/>
            </a:schemeClr>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24" name="Freeform 8"/>
          <p:cNvSpPr/>
          <p:nvPr/>
        </p:nvSpPr>
        <p:spPr bwMode="auto">
          <a:xfrm>
            <a:off x="7531518" y="5577367"/>
            <a:ext cx="7098883" cy="2652233"/>
          </a:xfrm>
          <a:custGeom>
            <a:avLst/>
            <a:gdLst>
              <a:gd name="T0" fmla="*/ 2833 w 3293"/>
              <a:gd name="T1" fmla="*/ 418 h 1340"/>
              <a:gd name="T2" fmla="*/ 2643 w 3293"/>
              <a:gd name="T3" fmla="*/ 857 h 1340"/>
              <a:gd name="T4" fmla="*/ 1930 w 3293"/>
              <a:gd name="T5" fmla="*/ 1188 h 1340"/>
              <a:gd name="T6" fmla="*/ 1126 w 3293"/>
              <a:gd name="T7" fmla="*/ 1040 h 1340"/>
              <a:gd name="T8" fmla="*/ 317 w 3293"/>
              <a:gd name="T9" fmla="*/ 986 h 1340"/>
              <a:gd name="T10" fmla="*/ 125 w 3293"/>
              <a:gd name="T11" fmla="*/ 1068 h 1340"/>
              <a:gd name="T12" fmla="*/ 53 w 3293"/>
              <a:gd name="T13" fmla="*/ 1141 h 1340"/>
              <a:gd name="T14" fmla="*/ 19 w 3293"/>
              <a:gd name="T15" fmla="*/ 1340 h 1340"/>
              <a:gd name="T16" fmla="*/ 3293 w 3293"/>
              <a:gd name="T17" fmla="*/ 1340 h 1340"/>
              <a:gd name="T18" fmla="*/ 3293 w 3293"/>
              <a:gd name="T19" fmla="*/ 0 h 1340"/>
              <a:gd name="T20" fmla="*/ 2833 w 3293"/>
              <a:gd name="T21" fmla="*/ 418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3" h="1340">
                <a:moveTo>
                  <a:pt x="2833" y="418"/>
                </a:moveTo>
                <a:cubicBezTo>
                  <a:pt x="2762" y="561"/>
                  <a:pt x="2731" y="723"/>
                  <a:pt x="2643" y="857"/>
                </a:cubicBezTo>
                <a:cubicBezTo>
                  <a:pt x="2494" y="1085"/>
                  <a:pt x="2203" y="1187"/>
                  <a:pt x="1930" y="1188"/>
                </a:cubicBezTo>
                <a:cubicBezTo>
                  <a:pt x="1657" y="1189"/>
                  <a:pt x="1391" y="1106"/>
                  <a:pt x="1126" y="1040"/>
                </a:cubicBezTo>
                <a:cubicBezTo>
                  <a:pt x="862" y="973"/>
                  <a:pt x="582" y="921"/>
                  <a:pt x="317" y="986"/>
                </a:cubicBezTo>
                <a:cubicBezTo>
                  <a:pt x="249" y="1002"/>
                  <a:pt x="181" y="1028"/>
                  <a:pt x="125" y="1068"/>
                </a:cubicBezTo>
                <a:cubicBezTo>
                  <a:pt x="97" y="1089"/>
                  <a:pt x="73" y="1113"/>
                  <a:pt x="53" y="1141"/>
                </a:cubicBezTo>
                <a:cubicBezTo>
                  <a:pt x="13" y="1198"/>
                  <a:pt x="0" y="1275"/>
                  <a:pt x="19" y="1340"/>
                </a:cubicBezTo>
                <a:cubicBezTo>
                  <a:pt x="3293" y="1340"/>
                  <a:pt x="3293" y="1340"/>
                  <a:pt x="3293" y="1340"/>
                </a:cubicBezTo>
                <a:cubicBezTo>
                  <a:pt x="3293" y="0"/>
                  <a:pt x="3293" y="0"/>
                  <a:pt x="3293" y="0"/>
                </a:cubicBezTo>
                <a:cubicBezTo>
                  <a:pt x="3096" y="79"/>
                  <a:pt x="2927" y="228"/>
                  <a:pt x="2833" y="418"/>
                </a:cubicBezTo>
                <a:close/>
              </a:path>
            </a:pathLst>
          </a:custGeom>
          <a:solidFill>
            <a:schemeClr val="accent1"/>
          </a:solidFill>
          <a:ln>
            <a:solidFill>
              <a:srgbClr val="29A6A3"/>
            </a:solid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39" name="Oval 23"/>
          <p:cNvSpPr>
            <a:spLocks noChangeArrowheads="1"/>
          </p:cNvSpPr>
          <p:nvPr/>
        </p:nvSpPr>
        <p:spPr bwMode="auto">
          <a:xfrm>
            <a:off x="1027294" y="5469616"/>
            <a:ext cx="422910" cy="422910"/>
          </a:xfrm>
          <a:prstGeom prst="ellipse">
            <a:avLst/>
          </a:prstGeom>
          <a:solidFill>
            <a:schemeClr val="accent2">
              <a:lumMod val="20000"/>
              <a:lumOff val="80000"/>
            </a:schemeClr>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grpSp>
        <p:nvGrpSpPr>
          <p:cNvPr id="128" name="组合 127"/>
          <p:cNvGrpSpPr/>
          <p:nvPr/>
        </p:nvGrpSpPr>
        <p:grpSpPr>
          <a:xfrm>
            <a:off x="12995421" y="982693"/>
            <a:ext cx="735330" cy="815340"/>
            <a:chOff x="10829517" y="818911"/>
            <a:chExt cx="612775" cy="679450"/>
          </a:xfrm>
        </p:grpSpPr>
        <p:sp>
          <p:nvSpPr>
            <p:cNvPr id="44" name="Freeform 28"/>
            <p:cNvSpPr/>
            <p:nvPr/>
          </p:nvSpPr>
          <p:spPr bwMode="auto">
            <a:xfrm>
              <a:off x="10829517" y="972898"/>
              <a:ext cx="468313" cy="525463"/>
            </a:xfrm>
            <a:custGeom>
              <a:avLst/>
              <a:gdLst>
                <a:gd name="T0" fmla="*/ 279 w 295"/>
                <a:gd name="T1" fmla="*/ 0 h 331"/>
                <a:gd name="T2" fmla="*/ 0 w 295"/>
                <a:gd name="T3" fmla="*/ 179 h 331"/>
                <a:gd name="T4" fmla="*/ 295 w 295"/>
                <a:gd name="T5" fmla="*/ 331 h 331"/>
                <a:gd name="T6" fmla="*/ 279 w 295"/>
                <a:gd name="T7" fmla="*/ 0 h 331"/>
              </a:gdLst>
              <a:ahLst/>
              <a:cxnLst>
                <a:cxn ang="0">
                  <a:pos x="T0" y="T1"/>
                </a:cxn>
                <a:cxn ang="0">
                  <a:pos x="T2" y="T3"/>
                </a:cxn>
                <a:cxn ang="0">
                  <a:pos x="T4" y="T5"/>
                </a:cxn>
                <a:cxn ang="0">
                  <a:pos x="T6" y="T7"/>
                </a:cxn>
              </a:cxnLst>
              <a:rect l="0" t="0" r="r" b="b"/>
              <a:pathLst>
                <a:path w="295" h="331">
                  <a:moveTo>
                    <a:pt x="279" y="0"/>
                  </a:moveTo>
                  <a:lnTo>
                    <a:pt x="0" y="179"/>
                  </a:lnTo>
                  <a:lnTo>
                    <a:pt x="295" y="331"/>
                  </a:lnTo>
                  <a:lnTo>
                    <a:pt x="279" y="0"/>
                  </a:lnTo>
                  <a:close/>
                </a:path>
              </a:pathLst>
            </a:custGeom>
            <a:solidFill>
              <a:schemeClr val="accent2">
                <a:alpha val="50000"/>
              </a:schemeClr>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45" name="Freeform 29"/>
            <p:cNvSpPr>
              <a:spLocks noEditPoints="1"/>
            </p:cNvSpPr>
            <p:nvPr/>
          </p:nvSpPr>
          <p:spPr bwMode="auto">
            <a:xfrm>
              <a:off x="10926354" y="818911"/>
              <a:ext cx="515938" cy="577850"/>
            </a:xfrm>
            <a:custGeom>
              <a:avLst/>
              <a:gdLst>
                <a:gd name="T0" fmla="*/ 325 w 325"/>
                <a:gd name="T1" fmla="*/ 364 h 364"/>
                <a:gd name="T2" fmla="*/ 0 w 325"/>
                <a:gd name="T3" fmla="*/ 197 h 364"/>
                <a:gd name="T4" fmla="*/ 306 w 325"/>
                <a:gd name="T5" fmla="*/ 0 h 364"/>
                <a:gd name="T6" fmla="*/ 325 w 325"/>
                <a:gd name="T7" fmla="*/ 364 h 364"/>
                <a:gd name="T8" fmla="*/ 39 w 325"/>
                <a:gd name="T9" fmla="*/ 195 h 364"/>
                <a:gd name="T10" fmla="*/ 304 w 325"/>
                <a:gd name="T11" fmla="*/ 332 h 364"/>
                <a:gd name="T12" fmla="*/ 289 w 325"/>
                <a:gd name="T13" fmla="*/ 35 h 364"/>
                <a:gd name="T14" fmla="*/ 39 w 325"/>
                <a:gd name="T15" fmla="*/ 195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364">
                  <a:moveTo>
                    <a:pt x="325" y="364"/>
                  </a:moveTo>
                  <a:lnTo>
                    <a:pt x="0" y="197"/>
                  </a:lnTo>
                  <a:lnTo>
                    <a:pt x="306" y="0"/>
                  </a:lnTo>
                  <a:lnTo>
                    <a:pt x="325" y="364"/>
                  </a:lnTo>
                  <a:close/>
                  <a:moveTo>
                    <a:pt x="39" y="195"/>
                  </a:moveTo>
                  <a:lnTo>
                    <a:pt x="304" y="332"/>
                  </a:lnTo>
                  <a:lnTo>
                    <a:pt x="289" y="35"/>
                  </a:lnTo>
                  <a:lnTo>
                    <a:pt x="39" y="195"/>
                  </a:lnTo>
                  <a:close/>
                </a:path>
              </a:pathLst>
            </a:custGeom>
            <a:solidFill>
              <a:schemeClr val="accent2"/>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grpSp>
      <p:sp>
        <p:nvSpPr>
          <p:cNvPr id="69" name="任意多边形: 形状 68"/>
          <p:cNvSpPr>
            <a:spLocks noChangeArrowheads="1"/>
          </p:cNvSpPr>
          <p:nvPr/>
        </p:nvSpPr>
        <p:spPr bwMode="auto">
          <a:xfrm>
            <a:off x="798193" y="2114773"/>
            <a:ext cx="373382" cy="373382"/>
          </a:xfrm>
          <a:custGeom>
            <a:avLst/>
            <a:gdLst>
              <a:gd name="connsiteX0" fmla="*/ 289720 w 311152"/>
              <a:gd name="connsiteY0" fmla="*/ 268288 h 311152"/>
              <a:gd name="connsiteX1" fmla="*/ 311152 w 311152"/>
              <a:gd name="connsiteY1" fmla="*/ 289720 h 311152"/>
              <a:gd name="connsiteX2" fmla="*/ 289720 w 311152"/>
              <a:gd name="connsiteY2" fmla="*/ 311152 h 311152"/>
              <a:gd name="connsiteX3" fmla="*/ 268288 w 311152"/>
              <a:gd name="connsiteY3" fmla="*/ 289720 h 311152"/>
              <a:gd name="connsiteX4" fmla="*/ 289720 w 311152"/>
              <a:gd name="connsiteY4" fmla="*/ 268288 h 311152"/>
              <a:gd name="connsiteX5" fmla="*/ 155575 w 311152"/>
              <a:gd name="connsiteY5" fmla="*/ 268288 h 311152"/>
              <a:gd name="connsiteX6" fmla="*/ 177800 w 311152"/>
              <a:gd name="connsiteY6" fmla="*/ 289720 h 311152"/>
              <a:gd name="connsiteX7" fmla="*/ 155575 w 311152"/>
              <a:gd name="connsiteY7" fmla="*/ 311152 h 311152"/>
              <a:gd name="connsiteX8" fmla="*/ 133350 w 311152"/>
              <a:gd name="connsiteY8" fmla="*/ 289720 h 311152"/>
              <a:gd name="connsiteX9" fmla="*/ 155575 w 311152"/>
              <a:gd name="connsiteY9" fmla="*/ 268288 h 311152"/>
              <a:gd name="connsiteX10" fmla="*/ 21432 w 311152"/>
              <a:gd name="connsiteY10" fmla="*/ 268288 h 311152"/>
              <a:gd name="connsiteX11" fmla="*/ 42864 w 311152"/>
              <a:gd name="connsiteY11" fmla="*/ 289720 h 311152"/>
              <a:gd name="connsiteX12" fmla="*/ 21432 w 311152"/>
              <a:gd name="connsiteY12" fmla="*/ 311152 h 311152"/>
              <a:gd name="connsiteX13" fmla="*/ 0 w 311152"/>
              <a:gd name="connsiteY13" fmla="*/ 289720 h 311152"/>
              <a:gd name="connsiteX14" fmla="*/ 21432 w 311152"/>
              <a:gd name="connsiteY14" fmla="*/ 268288 h 311152"/>
              <a:gd name="connsiteX15" fmla="*/ 289720 w 311152"/>
              <a:gd name="connsiteY15" fmla="*/ 134938 h 311152"/>
              <a:gd name="connsiteX16" fmla="*/ 311152 w 311152"/>
              <a:gd name="connsiteY16" fmla="*/ 156370 h 311152"/>
              <a:gd name="connsiteX17" fmla="*/ 289720 w 311152"/>
              <a:gd name="connsiteY17" fmla="*/ 177802 h 311152"/>
              <a:gd name="connsiteX18" fmla="*/ 268288 w 311152"/>
              <a:gd name="connsiteY18" fmla="*/ 156370 h 311152"/>
              <a:gd name="connsiteX19" fmla="*/ 289720 w 311152"/>
              <a:gd name="connsiteY19" fmla="*/ 134938 h 311152"/>
              <a:gd name="connsiteX20" fmla="*/ 155575 w 311152"/>
              <a:gd name="connsiteY20" fmla="*/ 134938 h 311152"/>
              <a:gd name="connsiteX21" fmla="*/ 177800 w 311152"/>
              <a:gd name="connsiteY21" fmla="*/ 156370 h 311152"/>
              <a:gd name="connsiteX22" fmla="*/ 155575 w 311152"/>
              <a:gd name="connsiteY22" fmla="*/ 177802 h 311152"/>
              <a:gd name="connsiteX23" fmla="*/ 133350 w 311152"/>
              <a:gd name="connsiteY23" fmla="*/ 156370 h 311152"/>
              <a:gd name="connsiteX24" fmla="*/ 155575 w 311152"/>
              <a:gd name="connsiteY24" fmla="*/ 134938 h 311152"/>
              <a:gd name="connsiteX25" fmla="*/ 21432 w 311152"/>
              <a:gd name="connsiteY25" fmla="*/ 134938 h 311152"/>
              <a:gd name="connsiteX26" fmla="*/ 42864 w 311152"/>
              <a:gd name="connsiteY26" fmla="*/ 156370 h 311152"/>
              <a:gd name="connsiteX27" fmla="*/ 21432 w 311152"/>
              <a:gd name="connsiteY27" fmla="*/ 177802 h 311152"/>
              <a:gd name="connsiteX28" fmla="*/ 0 w 311152"/>
              <a:gd name="connsiteY28" fmla="*/ 156370 h 311152"/>
              <a:gd name="connsiteX29" fmla="*/ 21432 w 311152"/>
              <a:gd name="connsiteY29" fmla="*/ 134938 h 311152"/>
              <a:gd name="connsiteX30" fmla="*/ 289720 w 311152"/>
              <a:gd name="connsiteY30" fmla="*/ 0 h 311152"/>
              <a:gd name="connsiteX31" fmla="*/ 311152 w 311152"/>
              <a:gd name="connsiteY31" fmla="*/ 21432 h 311152"/>
              <a:gd name="connsiteX32" fmla="*/ 289720 w 311152"/>
              <a:gd name="connsiteY32" fmla="*/ 42864 h 311152"/>
              <a:gd name="connsiteX33" fmla="*/ 268288 w 311152"/>
              <a:gd name="connsiteY33" fmla="*/ 21432 h 311152"/>
              <a:gd name="connsiteX34" fmla="*/ 289720 w 311152"/>
              <a:gd name="connsiteY34" fmla="*/ 0 h 311152"/>
              <a:gd name="connsiteX35" fmla="*/ 155575 w 311152"/>
              <a:gd name="connsiteY35" fmla="*/ 0 h 311152"/>
              <a:gd name="connsiteX36" fmla="*/ 177800 w 311152"/>
              <a:gd name="connsiteY36" fmla="*/ 21432 h 311152"/>
              <a:gd name="connsiteX37" fmla="*/ 155575 w 311152"/>
              <a:gd name="connsiteY37" fmla="*/ 42864 h 311152"/>
              <a:gd name="connsiteX38" fmla="*/ 133350 w 311152"/>
              <a:gd name="connsiteY38" fmla="*/ 21432 h 311152"/>
              <a:gd name="connsiteX39" fmla="*/ 155575 w 311152"/>
              <a:gd name="connsiteY39" fmla="*/ 0 h 311152"/>
              <a:gd name="connsiteX40" fmla="*/ 21432 w 311152"/>
              <a:gd name="connsiteY40" fmla="*/ 0 h 311152"/>
              <a:gd name="connsiteX41" fmla="*/ 42864 w 311152"/>
              <a:gd name="connsiteY41" fmla="*/ 21432 h 311152"/>
              <a:gd name="connsiteX42" fmla="*/ 21432 w 311152"/>
              <a:gd name="connsiteY42" fmla="*/ 42864 h 311152"/>
              <a:gd name="connsiteX43" fmla="*/ 0 w 311152"/>
              <a:gd name="connsiteY43" fmla="*/ 21432 h 311152"/>
              <a:gd name="connsiteX44" fmla="*/ 21432 w 311152"/>
              <a:gd name="connsiteY44" fmla="*/ 0 h 3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1152" h="311152">
                <a:moveTo>
                  <a:pt x="289720" y="268288"/>
                </a:moveTo>
                <a:cubicBezTo>
                  <a:pt x="301557" y="268288"/>
                  <a:pt x="311152" y="277883"/>
                  <a:pt x="311152" y="289720"/>
                </a:cubicBezTo>
                <a:cubicBezTo>
                  <a:pt x="311152" y="301557"/>
                  <a:pt x="301557" y="311152"/>
                  <a:pt x="289720" y="311152"/>
                </a:cubicBezTo>
                <a:cubicBezTo>
                  <a:pt x="277883" y="311152"/>
                  <a:pt x="268288" y="301557"/>
                  <a:pt x="268288" y="289720"/>
                </a:cubicBezTo>
                <a:cubicBezTo>
                  <a:pt x="268288" y="277883"/>
                  <a:pt x="277883" y="268288"/>
                  <a:pt x="289720" y="268288"/>
                </a:cubicBezTo>
                <a:close/>
                <a:moveTo>
                  <a:pt x="155575" y="268288"/>
                </a:moveTo>
                <a:cubicBezTo>
                  <a:pt x="167850" y="268288"/>
                  <a:pt x="177800" y="277883"/>
                  <a:pt x="177800" y="289720"/>
                </a:cubicBezTo>
                <a:cubicBezTo>
                  <a:pt x="177800" y="301557"/>
                  <a:pt x="167850" y="311152"/>
                  <a:pt x="155575" y="311152"/>
                </a:cubicBezTo>
                <a:cubicBezTo>
                  <a:pt x="143300" y="311152"/>
                  <a:pt x="133350" y="301557"/>
                  <a:pt x="133350" y="289720"/>
                </a:cubicBezTo>
                <a:cubicBezTo>
                  <a:pt x="133350" y="277883"/>
                  <a:pt x="143300" y="268288"/>
                  <a:pt x="155575" y="268288"/>
                </a:cubicBezTo>
                <a:close/>
                <a:moveTo>
                  <a:pt x="21432" y="268288"/>
                </a:moveTo>
                <a:cubicBezTo>
                  <a:pt x="33269" y="268288"/>
                  <a:pt x="42864" y="277883"/>
                  <a:pt x="42864" y="289720"/>
                </a:cubicBezTo>
                <a:cubicBezTo>
                  <a:pt x="42864" y="301557"/>
                  <a:pt x="33269" y="311152"/>
                  <a:pt x="21432" y="311152"/>
                </a:cubicBezTo>
                <a:cubicBezTo>
                  <a:pt x="9595" y="311152"/>
                  <a:pt x="0" y="301557"/>
                  <a:pt x="0" y="289720"/>
                </a:cubicBezTo>
                <a:cubicBezTo>
                  <a:pt x="0" y="277883"/>
                  <a:pt x="9595" y="268288"/>
                  <a:pt x="21432" y="268288"/>
                </a:cubicBezTo>
                <a:close/>
                <a:moveTo>
                  <a:pt x="289720" y="134938"/>
                </a:moveTo>
                <a:cubicBezTo>
                  <a:pt x="301557" y="134938"/>
                  <a:pt x="311152" y="144533"/>
                  <a:pt x="311152" y="156370"/>
                </a:cubicBezTo>
                <a:cubicBezTo>
                  <a:pt x="311152" y="168207"/>
                  <a:pt x="301557" y="177802"/>
                  <a:pt x="289720" y="177802"/>
                </a:cubicBezTo>
                <a:cubicBezTo>
                  <a:pt x="277883" y="177802"/>
                  <a:pt x="268288" y="168207"/>
                  <a:pt x="268288" y="156370"/>
                </a:cubicBezTo>
                <a:cubicBezTo>
                  <a:pt x="268288" y="144533"/>
                  <a:pt x="277883" y="134938"/>
                  <a:pt x="289720" y="134938"/>
                </a:cubicBezTo>
                <a:close/>
                <a:moveTo>
                  <a:pt x="155575" y="134938"/>
                </a:moveTo>
                <a:cubicBezTo>
                  <a:pt x="167850" y="134938"/>
                  <a:pt x="177800" y="144533"/>
                  <a:pt x="177800" y="156370"/>
                </a:cubicBezTo>
                <a:cubicBezTo>
                  <a:pt x="177800" y="168207"/>
                  <a:pt x="167850" y="177802"/>
                  <a:pt x="155575" y="177802"/>
                </a:cubicBezTo>
                <a:cubicBezTo>
                  <a:pt x="143300" y="177802"/>
                  <a:pt x="133350" y="168207"/>
                  <a:pt x="133350" y="156370"/>
                </a:cubicBezTo>
                <a:cubicBezTo>
                  <a:pt x="133350" y="144533"/>
                  <a:pt x="143300" y="134938"/>
                  <a:pt x="155575" y="134938"/>
                </a:cubicBezTo>
                <a:close/>
                <a:moveTo>
                  <a:pt x="21432" y="134938"/>
                </a:moveTo>
                <a:cubicBezTo>
                  <a:pt x="33269" y="134938"/>
                  <a:pt x="42864" y="144533"/>
                  <a:pt x="42864" y="156370"/>
                </a:cubicBezTo>
                <a:cubicBezTo>
                  <a:pt x="42864" y="168207"/>
                  <a:pt x="33269" y="177802"/>
                  <a:pt x="21432" y="177802"/>
                </a:cubicBezTo>
                <a:cubicBezTo>
                  <a:pt x="9595" y="177802"/>
                  <a:pt x="0" y="168207"/>
                  <a:pt x="0" y="156370"/>
                </a:cubicBezTo>
                <a:cubicBezTo>
                  <a:pt x="0" y="144533"/>
                  <a:pt x="9595" y="134938"/>
                  <a:pt x="21432" y="134938"/>
                </a:cubicBezTo>
                <a:close/>
                <a:moveTo>
                  <a:pt x="289720" y="0"/>
                </a:moveTo>
                <a:cubicBezTo>
                  <a:pt x="301557" y="0"/>
                  <a:pt x="311152" y="9595"/>
                  <a:pt x="311152" y="21432"/>
                </a:cubicBezTo>
                <a:cubicBezTo>
                  <a:pt x="311152" y="33269"/>
                  <a:pt x="301557" y="42864"/>
                  <a:pt x="289720" y="42864"/>
                </a:cubicBezTo>
                <a:cubicBezTo>
                  <a:pt x="277883" y="42864"/>
                  <a:pt x="268288" y="33269"/>
                  <a:pt x="268288" y="21432"/>
                </a:cubicBezTo>
                <a:cubicBezTo>
                  <a:pt x="268288" y="9595"/>
                  <a:pt x="277883" y="0"/>
                  <a:pt x="289720" y="0"/>
                </a:cubicBezTo>
                <a:close/>
                <a:moveTo>
                  <a:pt x="155575" y="0"/>
                </a:moveTo>
                <a:cubicBezTo>
                  <a:pt x="167850" y="0"/>
                  <a:pt x="177800" y="9595"/>
                  <a:pt x="177800" y="21432"/>
                </a:cubicBezTo>
                <a:cubicBezTo>
                  <a:pt x="177800" y="33269"/>
                  <a:pt x="167850" y="42864"/>
                  <a:pt x="155575" y="42864"/>
                </a:cubicBezTo>
                <a:cubicBezTo>
                  <a:pt x="143300" y="42864"/>
                  <a:pt x="133350" y="33269"/>
                  <a:pt x="133350" y="21432"/>
                </a:cubicBezTo>
                <a:cubicBezTo>
                  <a:pt x="133350" y="9595"/>
                  <a:pt x="143300" y="0"/>
                  <a:pt x="155575" y="0"/>
                </a:cubicBezTo>
                <a:close/>
                <a:moveTo>
                  <a:pt x="21432" y="0"/>
                </a:moveTo>
                <a:cubicBezTo>
                  <a:pt x="33269" y="0"/>
                  <a:pt x="42864" y="9595"/>
                  <a:pt x="42864" y="21432"/>
                </a:cubicBezTo>
                <a:cubicBezTo>
                  <a:pt x="42864" y="33269"/>
                  <a:pt x="33269" y="42864"/>
                  <a:pt x="21432" y="42864"/>
                </a:cubicBezTo>
                <a:cubicBezTo>
                  <a:pt x="9595" y="42864"/>
                  <a:pt x="0" y="33269"/>
                  <a:pt x="0" y="21432"/>
                </a:cubicBezTo>
                <a:cubicBezTo>
                  <a:pt x="0" y="9595"/>
                  <a:pt x="9595" y="0"/>
                  <a:pt x="21432" y="0"/>
                </a:cubicBezTo>
                <a:close/>
              </a:path>
            </a:pathLst>
          </a:custGeom>
          <a:gradFill>
            <a:gsLst>
              <a:gs pos="19000">
                <a:schemeClr val="accent1"/>
              </a:gs>
              <a:gs pos="100000">
                <a:schemeClr val="accent1">
                  <a:lumMod val="90000"/>
                  <a:lumOff val="10000"/>
                  <a:alpha val="30000"/>
                </a:schemeClr>
              </a:gs>
            </a:gsLst>
            <a:lin ang="5400000" scaled="1"/>
          </a:gradFill>
          <a:ln>
            <a:noFill/>
          </a:ln>
        </p:spPr>
        <p:txBody>
          <a:bodyPr vert="horz" wrap="square" lIns="109728" tIns="54864" rIns="109728" bIns="54864" numCol="1" anchor="t" anchorCtr="0" compatLnSpc="1">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68" name="任意多边形: 形状 67"/>
          <p:cNvSpPr>
            <a:spLocks noChangeArrowheads="1"/>
          </p:cNvSpPr>
          <p:nvPr/>
        </p:nvSpPr>
        <p:spPr bwMode="auto">
          <a:xfrm>
            <a:off x="13895069" y="4080216"/>
            <a:ext cx="373382" cy="373382"/>
          </a:xfrm>
          <a:custGeom>
            <a:avLst/>
            <a:gdLst>
              <a:gd name="connsiteX0" fmla="*/ 289720 w 311152"/>
              <a:gd name="connsiteY0" fmla="*/ 268288 h 311152"/>
              <a:gd name="connsiteX1" fmla="*/ 311152 w 311152"/>
              <a:gd name="connsiteY1" fmla="*/ 289720 h 311152"/>
              <a:gd name="connsiteX2" fmla="*/ 289720 w 311152"/>
              <a:gd name="connsiteY2" fmla="*/ 311152 h 311152"/>
              <a:gd name="connsiteX3" fmla="*/ 268288 w 311152"/>
              <a:gd name="connsiteY3" fmla="*/ 289720 h 311152"/>
              <a:gd name="connsiteX4" fmla="*/ 289720 w 311152"/>
              <a:gd name="connsiteY4" fmla="*/ 268288 h 311152"/>
              <a:gd name="connsiteX5" fmla="*/ 154782 w 311152"/>
              <a:gd name="connsiteY5" fmla="*/ 268288 h 311152"/>
              <a:gd name="connsiteX6" fmla="*/ 176214 w 311152"/>
              <a:gd name="connsiteY6" fmla="*/ 289720 h 311152"/>
              <a:gd name="connsiteX7" fmla="*/ 154782 w 311152"/>
              <a:gd name="connsiteY7" fmla="*/ 311152 h 311152"/>
              <a:gd name="connsiteX8" fmla="*/ 133350 w 311152"/>
              <a:gd name="connsiteY8" fmla="*/ 289720 h 311152"/>
              <a:gd name="connsiteX9" fmla="*/ 154782 w 311152"/>
              <a:gd name="connsiteY9" fmla="*/ 268288 h 311152"/>
              <a:gd name="connsiteX10" fmla="*/ 22225 w 311152"/>
              <a:gd name="connsiteY10" fmla="*/ 268288 h 311152"/>
              <a:gd name="connsiteX11" fmla="*/ 44450 w 311152"/>
              <a:gd name="connsiteY11" fmla="*/ 289720 h 311152"/>
              <a:gd name="connsiteX12" fmla="*/ 22225 w 311152"/>
              <a:gd name="connsiteY12" fmla="*/ 311152 h 311152"/>
              <a:gd name="connsiteX13" fmla="*/ 0 w 311152"/>
              <a:gd name="connsiteY13" fmla="*/ 289720 h 311152"/>
              <a:gd name="connsiteX14" fmla="*/ 22225 w 311152"/>
              <a:gd name="connsiteY14" fmla="*/ 268288 h 311152"/>
              <a:gd name="connsiteX15" fmla="*/ 289720 w 311152"/>
              <a:gd name="connsiteY15" fmla="*/ 133350 h 311152"/>
              <a:gd name="connsiteX16" fmla="*/ 311152 w 311152"/>
              <a:gd name="connsiteY16" fmla="*/ 154782 h 311152"/>
              <a:gd name="connsiteX17" fmla="*/ 289720 w 311152"/>
              <a:gd name="connsiteY17" fmla="*/ 176214 h 311152"/>
              <a:gd name="connsiteX18" fmla="*/ 268288 w 311152"/>
              <a:gd name="connsiteY18" fmla="*/ 154782 h 311152"/>
              <a:gd name="connsiteX19" fmla="*/ 289720 w 311152"/>
              <a:gd name="connsiteY19" fmla="*/ 133350 h 311152"/>
              <a:gd name="connsiteX20" fmla="*/ 154782 w 311152"/>
              <a:gd name="connsiteY20" fmla="*/ 133350 h 311152"/>
              <a:gd name="connsiteX21" fmla="*/ 176214 w 311152"/>
              <a:gd name="connsiteY21" fmla="*/ 154782 h 311152"/>
              <a:gd name="connsiteX22" fmla="*/ 154782 w 311152"/>
              <a:gd name="connsiteY22" fmla="*/ 176214 h 311152"/>
              <a:gd name="connsiteX23" fmla="*/ 133350 w 311152"/>
              <a:gd name="connsiteY23" fmla="*/ 154782 h 311152"/>
              <a:gd name="connsiteX24" fmla="*/ 154782 w 311152"/>
              <a:gd name="connsiteY24" fmla="*/ 133350 h 311152"/>
              <a:gd name="connsiteX25" fmla="*/ 22225 w 311152"/>
              <a:gd name="connsiteY25" fmla="*/ 133350 h 311152"/>
              <a:gd name="connsiteX26" fmla="*/ 44450 w 311152"/>
              <a:gd name="connsiteY26" fmla="*/ 154782 h 311152"/>
              <a:gd name="connsiteX27" fmla="*/ 22225 w 311152"/>
              <a:gd name="connsiteY27" fmla="*/ 176214 h 311152"/>
              <a:gd name="connsiteX28" fmla="*/ 0 w 311152"/>
              <a:gd name="connsiteY28" fmla="*/ 154782 h 311152"/>
              <a:gd name="connsiteX29" fmla="*/ 22225 w 311152"/>
              <a:gd name="connsiteY29" fmla="*/ 133350 h 311152"/>
              <a:gd name="connsiteX30" fmla="*/ 289720 w 311152"/>
              <a:gd name="connsiteY30" fmla="*/ 0 h 311152"/>
              <a:gd name="connsiteX31" fmla="*/ 311152 w 311152"/>
              <a:gd name="connsiteY31" fmla="*/ 22225 h 311152"/>
              <a:gd name="connsiteX32" fmla="*/ 289720 w 311152"/>
              <a:gd name="connsiteY32" fmla="*/ 44450 h 311152"/>
              <a:gd name="connsiteX33" fmla="*/ 268288 w 311152"/>
              <a:gd name="connsiteY33" fmla="*/ 22225 h 311152"/>
              <a:gd name="connsiteX34" fmla="*/ 289720 w 311152"/>
              <a:gd name="connsiteY34" fmla="*/ 0 h 311152"/>
              <a:gd name="connsiteX35" fmla="*/ 154782 w 311152"/>
              <a:gd name="connsiteY35" fmla="*/ 0 h 311152"/>
              <a:gd name="connsiteX36" fmla="*/ 176214 w 311152"/>
              <a:gd name="connsiteY36" fmla="*/ 22225 h 311152"/>
              <a:gd name="connsiteX37" fmla="*/ 154782 w 311152"/>
              <a:gd name="connsiteY37" fmla="*/ 44450 h 311152"/>
              <a:gd name="connsiteX38" fmla="*/ 133350 w 311152"/>
              <a:gd name="connsiteY38" fmla="*/ 22225 h 311152"/>
              <a:gd name="connsiteX39" fmla="*/ 154782 w 311152"/>
              <a:gd name="connsiteY39" fmla="*/ 0 h 311152"/>
              <a:gd name="connsiteX40" fmla="*/ 22225 w 311152"/>
              <a:gd name="connsiteY40" fmla="*/ 0 h 311152"/>
              <a:gd name="connsiteX41" fmla="*/ 44450 w 311152"/>
              <a:gd name="connsiteY41" fmla="*/ 22225 h 311152"/>
              <a:gd name="connsiteX42" fmla="*/ 22225 w 311152"/>
              <a:gd name="connsiteY42" fmla="*/ 44450 h 311152"/>
              <a:gd name="connsiteX43" fmla="*/ 0 w 311152"/>
              <a:gd name="connsiteY43" fmla="*/ 22225 h 311152"/>
              <a:gd name="connsiteX44" fmla="*/ 22225 w 311152"/>
              <a:gd name="connsiteY44" fmla="*/ 0 h 3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1152" h="311152">
                <a:moveTo>
                  <a:pt x="289720" y="268288"/>
                </a:moveTo>
                <a:cubicBezTo>
                  <a:pt x="301557" y="268288"/>
                  <a:pt x="311152" y="277883"/>
                  <a:pt x="311152" y="289720"/>
                </a:cubicBezTo>
                <a:cubicBezTo>
                  <a:pt x="311152" y="301557"/>
                  <a:pt x="301557" y="311152"/>
                  <a:pt x="289720" y="311152"/>
                </a:cubicBezTo>
                <a:cubicBezTo>
                  <a:pt x="277883" y="311152"/>
                  <a:pt x="268288" y="301557"/>
                  <a:pt x="268288" y="289720"/>
                </a:cubicBezTo>
                <a:cubicBezTo>
                  <a:pt x="268288" y="277883"/>
                  <a:pt x="277883" y="268288"/>
                  <a:pt x="289720" y="268288"/>
                </a:cubicBezTo>
                <a:close/>
                <a:moveTo>
                  <a:pt x="154782" y="268288"/>
                </a:moveTo>
                <a:cubicBezTo>
                  <a:pt x="166619" y="268288"/>
                  <a:pt x="176214" y="277883"/>
                  <a:pt x="176214" y="289720"/>
                </a:cubicBezTo>
                <a:cubicBezTo>
                  <a:pt x="176214" y="301557"/>
                  <a:pt x="166619" y="311152"/>
                  <a:pt x="154782" y="311152"/>
                </a:cubicBezTo>
                <a:cubicBezTo>
                  <a:pt x="142945" y="311152"/>
                  <a:pt x="133350" y="301557"/>
                  <a:pt x="133350" y="289720"/>
                </a:cubicBezTo>
                <a:cubicBezTo>
                  <a:pt x="133350" y="277883"/>
                  <a:pt x="142945" y="268288"/>
                  <a:pt x="154782" y="268288"/>
                </a:cubicBezTo>
                <a:close/>
                <a:moveTo>
                  <a:pt x="22225" y="268288"/>
                </a:moveTo>
                <a:cubicBezTo>
                  <a:pt x="34500" y="268288"/>
                  <a:pt x="44450" y="277883"/>
                  <a:pt x="44450" y="289720"/>
                </a:cubicBezTo>
                <a:cubicBezTo>
                  <a:pt x="44450" y="301557"/>
                  <a:pt x="34500" y="311152"/>
                  <a:pt x="22225" y="311152"/>
                </a:cubicBezTo>
                <a:cubicBezTo>
                  <a:pt x="9950" y="311152"/>
                  <a:pt x="0" y="301557"/>
                  <a:pt x="0" y="289720"/>
                </a:cubicBezTo>
                <a:cubicBezTo>
                  <a:pt x="0" y="277883"/>
                  <a:pt x="9950" y="268288"/>
                  <a:pt x="22225" y="268288"/>
                </a:cubicBezTo>
                <a:close/>
                <a:moveTo>
                  <a:pt x="289720" y="133350"/>
                </a:moveTo>
                <a:cubicBezTo>
                  <a:pt x="301557" y="133350"/>
                  <a:pt x="311152" y="142945"/>
                  <a:pt x="311152" y="154782"/>
                </a:cubicBezTo>
                <a:cubicBezTo>
                  <a:pt x="311152" y="166619"/>
                  <a:pt x="301557" y="176214"/>
                  <a:pt x="289720" y="176214"/>
                </a:cubicBezTo>
                <a:cubicBezTo>
                  <a:pt x="277883" y="176214"/>
                  <a:pt x="268288" y="166619"/>
                  <a:pt x="268288" y="154782"/>
                </a:cubicBezTo>
                <a:cubicBezTo>
                  <a:pt x="268288" y="142945"/>
                  <a:pt x="277883" y="133350"/>
                  <a:pt x="289720" y="133350"/>
                </a:cubicBezTo>
                <a:close/>
                <a:moveTo>
                  <a:pt x="154782" y="133350"/>
                </a:moveTo>
                <a:cubicBezTo>
                  <a:pt x="166619" y="133350"/>
                  <a:pt x="176214" y="142945"/>
                  <a:pt x="176214" y="154782"/>
                </a:cubicBezTo>
                <a:cubicBezTo>
                  <a:pt x="176214" y="166619"/>
                  <a:pt x="166619" y="176214"/>
                  <a:pt x="154782" y="176214"/>
                </a:cubicBezTo>
                <a:cubicBezTo>
                  <a:pt x="142945" y="176214"/>
                  <a:pt x="133350" y="166619"/>
                  <a:pt x="133350" y="154782"/>
                </a:cubicBezTo>
                <a:cubicBezTo>
                  <a:pt x="133350" y="142945"/>
                  <a:pt x="142945" y="133350"/>
                  <a:pt x="154782" y="133350"/>
                </a:cubicBezTo>
                <a:close/>
                <a:moveTo>
                  <a:pt x="22225" y="133350"/>
                </a:moveTo>
                <a:cubicBezTo>
                  <a:pt x="34500" y="133350"/>
                  <a:pt x="44450" y="142945"/>
                  <a:pt x="44450" y="154782"/>
                </a:cubicBezTo>
                <a:cubicBezTo>
                  <a:pt x="44450" y="166619"/>
                  <a:pt x="34500" y="176214"/>
                  <a:pt x="22225" y="176214"/>
                </a:cubicBezTo>
                <a:cubicBezTo>
                  <a:pt x="9950" y="176214"/>
                  <a:pt x="0" y="166619"/>
                  <a:pt x="0" y="154782"/>
                </a:cubicBezTo>
                <a:cubicBezTo>
                  <a:pt x="0" y="142945"/>
                  <a:pt x="9950" y="133350"/>
                  <a:pt x="22225" y="133350"/>
                </a:cubicBezTo>
                <a:close/>
                <a:moveTo>
                  <a:pt x="289720" y="0"/>
                </a:moveTo>
                <a:cubicBezTo>
                  <a:pt x="301557" y="0"/>
                  <a:pt x="311152" y="9950"/>
                  <a:pt x="311152" y="22225"/>
                </a:cubicBezTo>
                <a:cubicBezTo>
                  <a:pt x="311152" y="34500"/>
                  <a:pt x="301557" y="44450"/>
                  <a:pt x="289720" y="44450"/>
                </a:cubicBezTo>
                <a:cubicBezTo>
                  <a:pt x="277883" y="44450"/>
                  <a:pt x="268288" y="34500"/>
                  <a:pt x="268288" y="22225"/>
                </a:cubicBezTo>
                <a:cubicBezTo>
                  <a:pt x="268288" y="9950"/>
                  <a:pt x="277883" y="0"/>
                  <a:pt x="289720" y="0"/>
                </a:cubicBezTo>
                <a:close/>
                <a:moveTo>
                  <a:pt x="154782" y="0"/>
                </a:moveTo>
                <a:cubicBezTo>
                  <a:pt x="166619" y="0"/>
                  <a:pt x="176214" y="9950"/>
                  <a:pt x="176214" y="22225"/>
                </a:cubicBezTo>
                <a:cubicBezTo>
                  <a:pt x="176214" y="34500"/>
                  <a:pt x="166619" y="44450"/>
                  <a:pt x="154782" y="44450"/>
                </a:cubicBezTo>
                <a:cubicBezTo>
                  <a:pt x="142945" y="44450"/>
                  <a:pt x="133350" y="34500"/>
                  <a:pt x="133350" y="22225"/>
                </a:cubicBezTo>
                <a:cubicBezTo>
                  <a:pt x="133350" y="9950"/>
                  <a:pt x="142945" y="0"/>
                  <a:pt x="154782" y="0"/>
                </a:cubicBezTo>
                <a:close/>
                <a:moveTo>
                  <a:pt x="22225" y="0"/>
                </a:moveTo>
                <a:cubicBezTo>
                  <a:pt x="34500" y="0"/>
                  <a:pt x="44450" y="9950"/>
                  <a:pt x="44450" y="22225"/>
                </a:cubicBezTo>
                <a:cubicBezTo>
                  <a:pt x="44450" y="34500"/>
                  <a:pt x="34500" y="44450"/>
                  <a:pt x="22225" y="44450"/>
                </a:cubicBezTo>
                <a:cubicBezTo>
                  <a:pt x="9950" y="44450"/>
                  <a:pt x="0" y="34500"/>
                  <a:pt x="0" y="22225"/>
                </a:cubicBezTo>
                <a:cubicBezTo>
                  <a:pt x="0" y="9950"/>
                  <a:pt x="9950" y="0"/>
                  <a:pt x="22225" y="0"/>
                </a:cubicBezTo>
                <a:close/>
              </a:path>
            </a:pathLst>
          </a:custGeom>
          <a:gradFill>
            <a:gsLst>
              <a:gs pos="19000">
                <a:schemeClr val="accent1"/>
              </a:gs>
              <a:gs pos="100000">
                <a:schemeClr val="accent1">
                  <a:lumMod val="90000"/>
                  <a:lumOff val="10000"/>
                  <a:alpha val="30000"/>
                </a:schemeClr>
              </a:gs>
            </a:gsLst>
            <a:lin ang="5400000" scaled="1"/>
          </a:gradFill>
          <a:ln>
            <a:noFill/>
          </a:ln>
        </p:spPr>
        <p:txBody>
          <a:bodyPr vert="horz" wrap="square" lIns="109728" tIns="54864" rIns="109728" bIns="54864" numCol="1" anchor="t" anchorCtr="0" compatLnSpc="1">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64" name="Oval 48"/>
          <p:cNvSpPr>
            <a:spLocks noChangeArrowheads="1"/>
          </p:cNvSpPr>
          <p:nvPr/>
        </p:nvSpPr>
        <p:spPr bwMode="auto">
          <a:xfrm>
            <a:off x="-344306" y="4351382"/>
            <a:ext cx="1202056" cy="1202056"/>
          </a:xfrm>
          <a:prstGeom prst="ellipse">
            <a:avLst/>
          </a:prstGeom>
          <a:solidFill>
            <a:schemeClr val="accent2"/>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124" name="任意多边形: 形状 123"/>
          <p:cNvSpPr/>
          <p:nvPr/>
        </p:nvSpPr>
        <p:spPr bwMode="auto">
          <a:xfrm>
            <a:off x="9824944" y="1676113"/>
            <a:ext cx="1303020" cy="377191"/>
          </a:xfrm>
          <a:custGeom>
            <a:avLst/>
            <a:gdLst>
              <a:gd name="connsiteX0" fmla="*/ 250825 w 1085850"/>
              <a:gd name="connsiteY0" fmla="*/ 128588 h 314326"/>
              <a:gd name="connsiteX1" fmla="*/ 368300 w 1085850"/>
              <a:gd name="connsiteY1" fmla="*/ 246063 h 314326"/>
              <a:gd name="connsiteX2" fmla="*/ 484188 w 1085850"/>
              <a:gd name="connsiteY2" fmla="*/ 128588 h 314326"/>
              <a:gd name="connsiteX3" fmla="*/ 601662 w 1085850"/>
              <a:gd name="connsiteY3" fmla="*/ 246063 h 314326"/>
              <a:gd name="connsiteX4" fmla="*/ 717550 w 1085850"/>
              <a:gd name="connsiteY4" fmla="*/ 128588 h 314326"/>
              <a:gd name="connsiteX5" fmla="*/ 835025 w 1085850"/>
              <a:gd name="connsiteY5" fmla="*/ 246063 h 314326"/>
              <a:gd name="connsiteX6" fmla="*/ 950912 w 1085850"/>
              <a:gd name="connsiteY6" fmla="*/ 128588 h 314326"/>
              <a:gd name="connsiteX7" fmla="*/ 1085850 w 1085850"/>
              <a:gd name="connsiteY7" fmla="*/ 263526 h 314326"/>
              <a:gd name="connsiteX8" fmla="*/ 1052512 w 1085850"/>
              <a:gd name="connsiteY8" fmla="*/ 296864 h 314326"/>
              <a:gd name="connsiteX9" fmla="*/ 950912 w 1085850"/>
              <a:gd name="connsiteY9" fmla="*/ 196851 h 314326"/>
              <a:gd name="connsiteX10" fmla="*/ 835025 w 1085850"/>
              <a:gd name="connsiteY10" fmla="*/ 314326 h 314326"/>
              <a:gd name="connsiteX11" fmla="*/ 717550 w 1085850"/>
              <a:gd name="connsiteY11" fmla="*/ 196851 h 314326"/>
              <a:gd name="connsiteX12" fmla="*/ 601662 w 1085850"/>
              <a:gd name="connsiteY12" fmla="*/ 314326 h 314326"/>
              <a:gd name="connsiteX13" fmla="*/ 484188 w 1085850"/>
              <a:gd name="connsiteY13" fmla="*/ 196851 h 314326"/>
              <a:gd name="connsiteX14" fmla="*/ 368300 w 1085850"/>
              <a:gd name="connsiteY14" fmla="*/ 314326 h 314326"/>
              <a:gd name="connsiteX15" fmla="*/ 250825 w 1085850"/>
              <a:gd name="connsiteY15" fmla="*/ 196851 h 314326"/>
              <a:gd name="connsiteX16" fmla="*/ 134938 w 1085850"/>
              <a:gd name="connsiteY16" fmla="*/ 314326 h 314326"/>
              <a:gd name="connsiteX17" fmla="*/ 0 w 1085850"/>
              <a:gd name="connsiteY17" fmla="*/ 179388 h 314326"/>
              <a:gd name="connsiteX18" fmla="*/ 34925 w 1085850"/>
              <a:gd name="connsiteY18" fmla="*/ 146051 h 314326"/>
              <a:gd name="connsiteX19" fmla="*/ 134938 w 1085850"/>
              <a:gd name="connsiteY19" fmla="*/ 246063 h 314326"/>
              <a:gd name="connsiteX20" fmla="*/ 250825 w 1085850"/>
              <a:gd name="connsiteY20" fmla="*/ 0 h 314326"/>
              <a:gd name="connsiteX21" fmla="*/ 368300 w 1085850"/>
              <a:gd name="connsiteY21" fmla="*/ 115888 h 314326"/>
              <a:gd name="connsiteX22" fmla="*/ 484188 w 1085850"/>
              <a:gd name="connsiteY22" fmla="*/ 0 h 314326"/>
              <a:gd name="connsiteX23" fmla="*/ 601662 w 1085850"/>
              <a:gd name="connsiteY23" fmla="*/ 115888 h 314326"/>
              <a:gd name="connsiteX24" fmla="*/ 717550 w 1085850"/>
              <a:gd name="connsiteY24" fmla="*/ 0 h 314326"/>
              <a:gd name="connsiteX25" fmla="*/ 835025 w 1085850"/>
              <a:gd name="connsiteY25" fmla="*/ 115888 h 314326"/>
              <a:gd name="connsiteX26" fmla="*/ 950912 w 1085850"/>
              <a:gd name="connsiteY26" fmla="*/ 0 h 314326"/>
              <a:gd name="connsiteX27" fmla="*/ 1085850 w 1085850"/>
              <a:gd name="connsiteY27" fmla="*/ 134938 h 314326"/>
              <a:gd name="connsiteX28" fmla="*/ 1052512 w 1085850"/>
              <a:gd name="connsiteY28" fmla="*/ 168276 h 314326"/>
              <a:gd name="connsiteX29" fmla="*/ 950912 w 1085850"/>
              <a:gd name="connsiteY29" fmla="*/ 68263 h 314326"/>
              <a:gd name="connsiteX30" fmla="*/ 835025 w 1085850"/>
              <a:gd name="connsiteY30" fmla="*/ 185738 h 314326"/>
              <a:gd name="connsiteX31" fmla="*/ 717550 w 1085850"/>
              <a:gd name="connsiteY31" fmla="*/ 68263 h 314326"/>
              <a:gd name="connsiteX32" fmla="*/ 601662 w 1085850"/>
              <a:gd name="connsiteY32" fmla="*/ 185738 h 314326"/>
              <a:gd name="connsiteX33" fmla="*/ 484188 w 1085850"/>
              <a:gd name="connsiteY33" fmla="*/ 68263 h 314326"/>
              <a:gd name="connsiteX34" fmla="*/ 368300 w 1085850"/>
              <a:gd name="connsiteY34" fmla="*/ 185738 h 314326"/>
              <a:gd name="connsiteX35" fmla="*/ 250825 w 1085850"/>
              <a:gd name="connsiteY35" fmla="*/ 68263 h 314326"/>
              <a:gd name="connsiteX36" fmla="*/ 134938 w 1085850"/>
              <a:gd name="connsiteY36" fmla="*/ 185738 h 314326"/>
              <a:gd name="connsiteX37" fmla="*/ 0 w 1085850"/>
              <a:gd name="connsiteY37" fmla="*/ 52388 h 314326"/>
              <a:gd name="connsiteX38" fmla="*/ 34925 w 1085850"/>
              <a:gd name="connsiteY38" fmla="*/ 17462 h 314326"/>
              <a:gd name="connsiteX39" fmla="*/ 134938 w 1085850"/>
              <a:gd name="connsiteY39" fmla="*/ 115888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85850" h="314326">
                <a:moveTo>
                  <a:pt x="250825" y="128588"/>
                </a:moveTo>
                <a:lnTo>
                  <a:pt x="368300" y="246063"/>
                </a:lnTo>
                <a:lnTo>
                  <a:pt x="484188" y="128588"/>
                </a:lnTo>
                <a:lnTo>
                  <a:pt x="601662" y="246063"/>
                </a:lnTo>
                <a:lnTo>
                  <a:pt x="717550" y="128588"/>
                </a:lnTo>
                <a:lnTo>
                  <a:pt x="835025" y="246063"/>
                </a:lnTo>
                <a:lnTo>
                  <a:pt x="950912" y="128588"/>
                </a:lnTo>
                <a:lnTo>
                  <a:pt x="1085850" y="263526"/>
                </a:lnTo>
                <a:lnTo>
                  <a:pt x="1052512" y="296864"/>
                </a:lnTo>
                <a:lnTo>
                  <a:pt x="950912" y="196851"/>
                </a:lnTo>
                <a:lnTo>
                  <a:pt x="835025" y="314326"/>
                </a:lnTo>
                <a:lnTo>
                  <a:pt x="717550" y="196851"/>
                </a:lnTo>
                <a:lnTo>
                  <a:pt x="601662" y="314326"/>
                </a:lnTo>
                <a:lnTo>
                  <a:pt x="484188" y="196851"/>
                </a:lnTo>
                <a:lnTo>
                  <a:pt x="368300" y="314326"/>
                </a:lnTo>
                <a:lnTo>
                  <a:pt x="250825" y="196851"/>
                </a:lnTo>
                <a:lnTo>
                  <a:pt x="134938" y="314326"/>
                </a:lnTo>
                <a:lnTo>
                  <a:pt x="0" y="179388"/>
                </a:lnTo>
                <a:lnTo>
                  <a:pt x="34925" y="146051"/>
                </a:lnTo>
                <a:lnTo>
                  <a:pt x="134938" y="246063"/>
                </a:lnTo>
                <a:close/>
                <a:moveTo>
                  <a:pt x="250825" y="0"/>
                </a:moveTo>
                <a:lnTo>
                  <a:pt x="368300" y="115888"/>
                </a:lnTo>
                <a:lnTo>
                  <a:pt x="484188" y="0"/>
                </a:lnTo>
                <a:lnTo>
                  <a:pt x="601662" y="115888"/>
                </a:lnTo>
                <a:lnTo>
                  <a:pt x="717550" y="0"/>
                </a:lnTo>
                <a:lnTo>
                  <a:pt x="835025" y="115888"/>
                </a:lnTo>
                <a:lnTo>
                  <a:pt x="950912" y="0"/>
                </a:lnTo>
                <a:lnTo>
                  <a:pt x="1085850" y="134938"/>
                </a:lnTo>
                <a:lnTo>
                  <a:pt x="1052512" y="168276"/>
                </a:lnTo>
                <a:lnTo>
                  <a:pt x="950912" y="68263"/>
                </a:lnTo>
                <a:lnTo>
                  <a:pt x="835025" y="185738"/>
                </a:lnTo>
                <a:lnTo>
                  <a:pt x="717550" y="68263"/>
                </a:lnTo>
                <a:lnTo>
                  <a:pt x="601662" y="185738"/>
                </a:lnTo>
                <a:lnTo>
                  <a:pt x="484188" y="68263"/>
                </a:lnTo>
                <a:lnTo>
                  <a:pt x="368300" y="185738"/>
                </a:lnTo>
                <a:lnTo>
                  <a:pt x="250825" y="68263"/>
                </a:lnTo>
                <a:lnTo>
                  <a:pt x="134938" y="185738"/>
                </a:lnTo>
                <a:lnTo>
                  <a:pt x="0" y="52388"/>
                </a:lnTo>
                <a:lnTo>
                  <a:pt x="34925" y="17462"/>
                </a:lnTo>
                <a:lnTo>
                  <a:pt x="134938" y="115888"/>
                </a:lnTo>
                <a:close/>
              </a:path>
            </a:pathLst>
          </a:custGeom>
          <a:gradFill>
            <a:gsLst>
              <a:gs pos="19000">
                <a:schemeClr val="accent1"/>
              </a:gs>
              <a:gs pos="100000">
                <a:schemeClr val="accent1">
                  <a:lumMod val="90000"/>
                  <a:lumOff val="10000"/>
                  <a:alpha val="0"/>
                </a:schemeClr>
              </a:gs>
            </a:gsLst>
            <a:lin ang="10800000" scaled="0"/>
          </a:gradFill>
          <a:ln>
            <a:noFill/>
          </a:ln>
        </p:spPr>
        <p:txBody>
          <a:bodyPr vert="horz" wrap="square" lIns="109728" tIns="54864" rIns="109728" bIns="54864" numCol="1" anchor="t" anchorCtr="0" compatLnSpc="1">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pic>
        <p:nvPicPr>
          <p:cNvPr id="81" name="图片 80" descr="卡通人物&#10;&#10;描述已自动生成"/>
          <p:cNvPicPr>
            <a:picLocks noChangeAspect="1"/>
          </p:cNvPicPr>
          <p:nvPr/>
        </p:nvPicPr>
        <p:blipFill>
          <a:blip r:embed="rId6">
            <a:extLst>
              <a:ext uri="{28A0092B-C50C-407E-A947-70E740481C1C}">
                <a14:useLocalDpi xmlns:a14="http://schemas.microsoft.com/office/drawing/2010/main" val="0"/>
              </a:ext>
            </a:extLst>
          </a:blip>
          <a:srcRect t="1" b="1016"/>
          <a:stretch>
            <a:fillRect/>
          </a:stretch>
        </p:blipFill>
        <p:spPr>
          <a:xfrm>
            <a:off x="9352481" y="3210945"/>
            <a:ext cx="4269840" cy="4940251"/>
          </a:xfrm>
          <a:prstGeom prst="rect">
            <a:avLst/>
          </a:prstGeom>
        </p:spPr>
      </p:pic>
      <p:grpSp>
        <p:nvGrpSpPr>
          <p:cNvPr id="105" name="组合 104"/>
          <p:cNvGrpSpPr/>
          <p:nvPr/>
        </p:nvGrpSpPr>
        <p:grpSpPr>
          <a:xfrm>
            <a:off x="404666" y="7419064"/>
            <a:ext cx="3120793" cy="521655"/>
            <a:chOff x="2827242" y="4463042"/>
            <a:chExt cx="1950497" cy="326034"/>
          </a:xfrm>
        </p:grpSpPr>
        <p:sp>
          <p:nvSpPr>
            <p:cNvPr id="107" name="PA_矩形 3"/>
            <p:cNvSpPr>
              <a:spLocks noChangeArrowheads="1"/>
            </p:cNvSpPr>
            <p:nvPr>
              <p:custDataLst>
                <p:tags r:id="rId1"/>
              </p:custDataLst>
            </p:nvPr>
          </p:nvSpPr>
          <p:spPr bwMode="auto">
            <a:xfrm>
              <a:off x="2827242" y="4463042"/>
              <a:ext cx="1931261" cy="32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66" tIns="41135" rIns="82266" bIns="41135"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spcBef>
                  <a:spcPct val="0"/>
                </a:spcBef>
                <a:buFont typeface="Arial" panose="020B0604020202020204"/>
                <a:buNone/>
              </a:pPr>
              <a:r>
                <a:rPr lang="zh-TW" altLang="en-US" sz="2850" dirty="0">
                  <a:solidFill>
                    <a:schemeClr val="tx2">
                      <a:lumMod val="85000"/>
                      <a:lumOff val="15000"/>
                    </a:schemeClr>
                  </a:solidFill>
                  <a:latin typeface="華康談楷體W5" panose="03000509000000000000" pitchFamily="65" charset="-120"/>
                  <a:ea typeface="華康談楷體W5" panose="03000509000000000000" pitchFamily="65" charset="-120"/>
                  <a:cs typeface="Times New Roman"/>
                </a:rPr>
                <a:t>日期：</a:t>
              </a:r>
              <a:r>
                <a:rPr lang="en-US" altLang="zh-CN" sz="2850" dirty="0">
                  <a:solidFill>
                    <a:schemeClr val="tx2">
                      <a:lumMod val="85000"/>
                      <a:lumOff val="15000"/>
                    </a:schemeClr>
                  </a:solidFill>
                  <a:latin typeface="華康談楷體W5" panose="03000509000000000000" pitchFamily="65" charset="-120"/>
                  <a:ea typeface="華康談楷體W5" panose="03000509000000000000" pitchFamily="65" charset="-120"/>
                  <a:cs typeface="Times New Roman"/>
                </a:rPr>
                <a:t>2025/</a:t>
              </a:r>
              <a:r>
                <a:rPr lang="en-US" altLang="zh-TW" sz="2850" dirty="0">
                  <a:solidFill>
                    <a:schemeClr val="tx2">
                      <a:lumMod val="85000"/>
                      <a:lumOff val="15000"/>
                    </a:schemeClr>
                  </a:solidFill>
                  <a:latin typeface="華康談楷體W5" panose="03000509000000000000" pitchFamily="65" charset="-120"/>
                  <a:ea typeface="華康談楷體W5" panose="03000509000000000000" pitchFamily="65" charset="-120"/>
                  <a:cs typeface="Times New Roman"/>
                </a:rPr>
                <a:t>05/28</a:t>
              </a:r>
              <a:endParaRPr lang="zh-CN" altLang="en-US" sz="2880" dirty="0">
                <a:solidFill>
                  <a:schemeClr val="tx2">
                    <a:lumMod val="85000"/>
                    <a:lumOff val="15000"/>
                  </a:schemeClr>
                </a:solidFill>
                <a:latin typeface="華康談楷體W5" panose="03000509000000000000" pitchFamily="65" charset="-120"/>
                <a:ea typeface="華康談楷體W5" panose="03000509000000000000" pitchFamily="65" charset="-120"/>
                <a:cs typeface="Times New Roman" panose="02020603050405020304" pitchFamily="18" charset="0"/>
              </a:endParaRPr>
            </a:p>
          </p:txBody>
        </p:sp>
        <p:grpSp>
          <p:nvGrpSpPr>
            <p:cNvPr id="108" name="组合 107"/>
            <p:cNvGrpSpPr/>
            <p:nvPr/>
          </p:nvGrpSpPr>
          <p:grpSpPr>
            <a:xfrm>
              <a:off x="2827242" y="4748471"/>
              <a:ext cx="1950497" cy="37880"/>
              <a:chOff x="4350849" y="4578821"/>
              <a:chExt cx="3716866" cy="37880"/>
            </a:xfrm>
          </p:grpSpPr>
          <p:sp>
            <p:nvSpPr>
              <p:cNvPr id="109" name="PA_矩形 69"/>
              <p:cNvSpPr/>
              <p:nvPr>
                <p:custDataLst>
                  <p:tags r:id="rId2"/>
                </p:custDataLst>
              </p:nvPr>
            </p:nvSpPr>
            <p:spPr>
              <a:xfrm>
                <a:off x="4350849" y="4586334"/>
                <a:ext cx="449733" cy="303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271" tIns="41135" rIns="82271" bIns="41135"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tx2">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PA_矩形 70"/>
              <p:cNvSpPr/>
              <p:nvPr>
                <p:custDataLst>
                  <p:tags r:id="rId3"/>
                </p:custDataLst>
              </p:nvPr>
            </p:nvSpPr>
            <p:spPr>
              <a:xfrm>
                <a:off x="4790631" y="4578821"/>
                <a:ext cx="3277084" cy="378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71" tIns="41135" rIns="82271" bIns="41135"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tx2">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126" name="矩形: 圆角 10"/>
          <p:cNvSpPr/>
          <p:nvPr/>
        </p:nvSpPr>
        <p:spPr>
          <a:xfrm>
            <a:off x="1052093" y="1300030"/>
            <a:ext cx="9218717" cy="3901254"/>
          </a:xfrm>
          <a:prstGeom prst="roundRect">
            <a:avLst>
              <a:gd name="adj" fmla="val 50000"/>
            </a:avLst>
          </a:prstGeom>
          <a:solidFill>
            <a:schemeClr val="bg1"/>
          </a:solidFill>
          <a:ln w="12700">
            <a:solidFill>
              <a:schemeClr val="accent1"/>
            </a:solidFill>
            <a:round/>
          </a:ln>
          <a:effectLst/>
        </p:spPr>
        <p:txBody>
          <a:bodyPr vert="horz" wrap="square" lIns="109728"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dist"/>
            <a:r>
              <a:rPr lang="en-US" altLang="zh-TW" sz="6480" b="1" dirty="0">
                <a:solidFill>
                  <a:schemeClr val="tx2">
                    <a:lumMod val="85000"/>
                    <a:lumOff val="15000"/>
                  </a:schemeClr>
                </a:solidFill>
                <a:latin typeface="ADLaM Display" panose="020F0502020204030204" pitchFamily="2" charset="0"/>
                <a:ea typeface="ADLaM Display" panose="020F0502020204030204" pitchFamily="2" charset="0"/>
                <a:cs typeface="ADLaM Display" panose="020F0502020204030204" pitchFamily="2" charset="0"/>
              </a:rPr>
              <a:t>A06</a:t>
            </a:r>
            <a:r>
              <a:rPr lang="en-US" altLang="zh-TW" sz="1680" b="1" dirty="0">
                <a:solidFill>
                  <a:schemeClr val="tx2">
                    <a:lumMod val="85000"/>
                    <a:lumOff val="15000"/>
                  </a:schemeClr>
                </a:solidFill>
                <a:latin typeface="標楷體" panose="03000509000000000000" pitchFamily="65" charset="-120"/>
                <a:ea typeface="標楷體" panose="03000509000000000000" pitchFamily="65" charset="-120"/>
              </a:rPr>
              <a:t> </a:t>
            </a:r>
            <a:r>
              <a:rPr lang="zh-TW" altLang="en-US" sz="7920" b="1" dirty="0">
                <a:solidFill>
                  <a:schemeClr val="tx2">
                    <a:lumMod val="85000"/>
                    <a:lumOff val="15000"/>
                  </a:schemeClr>
                </a:solidFill>
                <a:latin typeface="華康談楷體W5" panose="03000509000000000000" pitchFamily="65" charset="-120"/>
                <a:ea typeface="華康談楷體W5" panose="03000509000000000000" pitchFamily="65" charset="-120"/>
              </a:rPr>
              <a:t>糖尿病視網膜</a:t>
            </a:r>
            <a:endParaRPr lang="en-US" altLang="zh-TW" sz="7920" b="1" dirty="0">
              <a:solidFill>
                <a:schemeClr val="tx2">
                  <a:lumMod val="85000"/>
                  <a:lumOff val="15000"/>
                </a:schemeClr>
              </a:solidFill>
              <a:latin typeface="華康談楷體W5" panose="03000509000000000000" pitchFamily="65" charset="-120"/>
              <a:ea typeface="華康談楷體W5" panose="03000509000000000000" pitchFamily="65" charset="-120"/>
            </a:endParaRPr>
          </a:p>
          <a:p>
            <a:pPr algn="dist"/>
            <a:r>
              <a:rPr lang="zh-TW" altLang="en-US" sz="7920" b="1" dirty="0">
                <a:solidFill>
                  <a:schemeClr val="tx2">
                    <a:lumMod val="85000"/>
                    <a:lumOff val="15000"/>
                  </a:schemeClr>
                </a:solidFill>
                <a:latin typeface="華康談楷體W5" panose="03000509000000000000" pitchFamily="65" charset="-120"/>
                <a:ea typeface="華康談楷體W5" panose="03000509000000000000" pitchFamily="65" charset="-120"/>
              </a:rPr>
              <a:t>病變辨識系統</a:t>
            </a:r>
            <a:endParaRPr lang="zh-CN" altLang="en-US" sz="7920" b="1" dirty="0">
              <a:solidFill>
                <a:schemeClr val="tx2">
                  <a:lumMod val="85000"/>
                  <a:lumOff val="15000"/>
                </a:schemeClr>
              </a:solidFill>
              <a:latin typeface="華康談楷體W5" panose="03000509000000000000" pitchFamily="65" charset="-120"/>
              <a:ea typeface="華康談楷體W5" panose="03000509000000000000" pitchFamily="65" charset="-120"/>
            </a:endParaRPr>
          </a:p>
        </p:txBody>
      </p:sp>
      <p:sp>
        <p:nvSpPr>
          <p:cNvPr id="127" name="TextBox 17"/>
          <p:cNvSpPr txBox="1"/>
          <p:nvPr/>
        </p:nvSpPr>
        <p:spPr>
          <a:xfrm>
            <a:off x="1450204" y="5709236"/>
            <a:ext cx="9218716" cy="1661994"/>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fontAlgn="base"/>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資工</a:t>
            </a:r>
            <a:r>
              <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rPr>
              <a:t>3A</a:t>
            </a:r>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 </a:t>
            </a:r>
            <a:r>
              <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rPr>
              <a:t>B1204012</a:t>
            </a:r>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 俞華鈴</a:t>
            </a:r>
            <a:r>
              <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rPr>
              <a:t>  </a:t>
            </a:r>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指導教授</a:t>
            </a:r>
            <a:r>
              <a:rPr lang="zh-TW" altLang="en-US" sz="2880" b="1" dirty="0">
                <a:latin typeface="華康談楷體W5" panose="03000509000000000000" pitchFamily="65" charset="-120"/>
                <a:ea typeface="華康談楷體W5" panose="03000509000000000000" pitchFamily="65" charset="-120"/>
                <a:cs typeface="ADLaM Display" panose="02010000000000000000" pitchFamily="2" charset="0"/>
              </a:rPr>
              <a:t>：</a:t>
            </a:r>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林世崧博士</a:t>
            </a:r>
            <a:endPar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endParaRPr>
          </a:p>
          <a:p>
            <a:pPr fontAlgn="base"/>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資工</a:t>
            </a:r>
            <a:r>
              <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rPr>
              <a:t>3A</a:t>
            </a:r>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 </a:t>
            </a:r>
            <a:r>
              <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rPr>
              <a:t>B1214387</a:t>
            </a:r>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 林永泰</a:t>
            </a:r>
            <a:r>
              <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rPr>
              <a:t>​</a:t>
            </a:r>
          </a:p>
          <a:p>
            <a:pPr fontAlgn="base"/>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資工</a:t>
            </a:r>
            <a:r>
              <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rPr>
              <a:t>3A</a:t>
            </a:r>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 </a:t>
            </a:r>
            <a:r>
              <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rPr>
              <a:t>B0210302</a:t>
            </a:r>
            <a:r>
              <a:rPr lang="zh-TW" altLang="zh-TW" sz="2880" b="1" dirty="0">
                <a:latin typeface="華康談楷體W5" panose="03000509000000000000" pitchFamily="65" charset="-120"/>
                <a:ea typeface="華康談楷體W5" panose="03000509000000000000" pitchFamily="65" charset="-120"/>
                <a:cs typeface="ADLaM Display" panose="02010000000000000000" pitchFamily="2" charset="0"/>
              </a:rPr>
              <a:t> 李馥彤</a:t>
            </a:r>
            <a:r>
              <a:rPr lang="en-US" altLang="zh-TW" sz="2880" b="1" dirty="0">
                <a:latin typeface="華康談楷體W5" panose="03000509000000000000" pitchFamily="65" charset="-120"/>
                <a:ea typeface="華康談楷體W5" panose="03000509000000000000" pitchFamily="65" charset="-120"/>
                <a:cs typeface="ADLaM Display" panose="02010000000000000000" pitchFamily="2" charset="0"/>
              </a:rPr>
              <a:t>​</a:t>
            </a:r>
          </a:p>
          <a:p>
            <a:pPr fontAlgn="base"/>
            <a:r>
              <a:rPr lang="zh-TW" altLang="zh-TW" sz="1440" b="1" dirty="0">
                <a:latin typeface="標楷體" panose="03000509000000000000" pitchFamily="65" charset="-120"/>
                <a:ea typeface="標楷體" panose="03000509000000000000" pitchFamily="65" charset="-120"/>
                <a:cs typeface="ADLaM Display" panose="02010000000000000000" pitchFamily="2" charset="0"/>
              </a:rPr>
              <a:t>​</a:t>
            </a:r>
          </a:p>
        </p:txBody>
      </p:sp>
    </p:spTree>
    <p:extLst>
      <p:ext uri="{BB962C8B-B14F-4D97-AF65-F5344CB8AC3E}">
        <p14:creationId xmlns:p14="http://schemas.microsoft.com/office/powerpoint/2010/main" val="867844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anim calcmode="lin" valueType="num">
                                      <p:cBhvr additive="base">
                                        <p:cTn id="11" dur="500" fill="hold"/>
                                        <p:tgtEl>
                                          <p:spTgt spid="128"/>
                                        </p:tgtEl>
                                        <p:attrNameLst>
                                          <p:attrName>ppt_x</p:attrName>
                                        </p:attrNameLst>
                                      </p:cBhvr>
                                      <p:tavLst>
                                        <p:tav tm="0">
                                          <p:val>
                                            <p:strVal val="#ppt_x"/>
                                          </p:val>
                                        </p:tav>
                                        <p:tav tm="100000">
                                          <p:val>
                                            <p:strVal val="#ppt_x"/>
                                          </p:val>
                                        </p:tav>
                                      </p:tavLst>
                                    </p:anim>
                                    <p:anim calcmode="lin" valueType="num">
                                      <p:cBhvr additive="base">
                                        <p:cTn id="12" dur="500" fill="hold"/>
                                        <p:tgtEl>
                                          <p:spTgt spid="12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 calcmode="lin" valueType="num">
                                      <p:cBhvr additive="base">
                                        <p:cTn id="19" dur="500" fill="hold"/>
                                        <p:tgtEl>
                                          <p:spTgt spid="124"/>
                                        </p:tgtEl>
                                        <p:attrNameLst>
                                          <p:attrName>ppt_x</p:attrName>
                                        </p:attrNameLst>
                                      </p:cBhvr>
                                      <p:tavLst>
                                        <p:tav tm="0">
                                          <p:val>
                                            <p:strVal val="#ppt_x"/>
                                          </p:val>
                                        </p:tav>
                                        <p:tav tm="100000">
                                          <p:val>
                                            <p:strVal val="#ppt_x"/>
                                          </p:val>
                                        </p:tav>
                                      </p:tavLst>
                                    </p:anim>
                                    <p:anim calcmode="lin" valueType="num">
                                      <p:cBhvr additive="base">
                                        <p:cTn id="20" dur="500" fill="hold"/>
                                        <p:tgtEl>
                                          <p:spTgt spid="124"/>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ppt_x"/>
                                          </p:val>
                                        </p:tav>
                                        <p:tav tm="100000">
                                          <p:val>
                                            <p:strVal val="#ppt_x"/>
                                          </p:val>
                                        </p:tav>
                                      </p:tavLst>
                                    </p:anim>
                                    <p:anim calcmode="lin" valueType="num">
                                      <p:cBhvr additive="base">
                                        <p:cTn id="24" dur="500" fill="hold"/>
                                        <p:tgtEl>
                                          <p:spTgt spid="8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500" fill="hold"/>
                                        <p:tgtEl>
                                          <p:spTgt spid="64"/>
                                        </p:tgtEl>
                                        <p:attrNameLst>
                                          <p:attrName>ppt_x</p:attrName>
                                        </p:attrNameLst>
                                      </p:cBhvr>
                                      <p:tavLst>
                                        <p:tav tm="0">
                                          <p:val>
                                            <p:strVal val="#ppt_x"/>
                                          </p:val>
                                        </p:tav>
                                        <p:tav tm="100000">
                                          <p:val>
                                            <p:strVal val="#ppt_x"/>
                                          </p:val>
                                        </p:tav>
                                      </p:tavLst>
                                    </p:anim>
                                    <p:anim calcmode="lin" valueType="num">
                                      <p:cBhvr additive="base">
                                        <p:cTn id="32" dur="500" fill="hold"/>
                                        <p:tgtEl>
                                          <p:spTgt spid="6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ppt_x"/>
                                          </p:val>
                                        </p:tav>
                                        <p:tav tm="100000">
                                          <p:val>
                                            <p:strVal val="#ppt_x"/>
                                          </p:val>
                                        </p:tav>
                                      </p:tavLst>
                                    </p:anim>
                                    <p:anim calcmode="lin" valueType="num">
                                      <p:cBhvr additive="base">
                                        <p:cTn id="40" dur="500" fill="hold"/>
                                        <p:tgtEl>
                                          <p:spTgt spid="6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0-#ppt_h/2"/>
                                          </p:val>
                                        </p:tav>
                                        <p:tav tm="100000">
                                          <p:val>
                                            <p:strVal val="#ppt_y"/>
                                          </p:val>
                                        </p:tav>
                                      </p:tavLst>
                                    </p:anim>
                                  </p:childTnLst>
                                </p:cTn>
                              </p:par>
                            </p:childTnLst>
                          </p:cTn>
                        </p:par>
                        <p:par>
                          <p:cTn id="45" fill="hold">
                            <p:stCondLst>
                              <p:cond delay="500"/>
                            </p:stCondLst>
                            <p:childTnLst>
                              <p:par>
                                <p:cTn id="46" presetID="16" presetClass="entr" presetSubtype="37" fill="hold" grpId="0" nodeType="after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barn(outVertical)">
                                      <p:cBhvr>
                                        <p:cTn id="48" dur="500"/>
                                        <p:tgtEl>
                                          <p:spTgt spid="126"/>
                                        </p:tgtEl>
                                      </p:cBhvr>
                                    </p:animEffect>
                                  </p:childTnLst>
                                </p:cTn>
                              </p:par>
                            </p:childTnLst>
                          </p:cTn>
                        </p:par>
                        <p:par>
                          <p:cTn id="49" fill="hold">
                            <p:stCondLst>
                              <p:cond delay="1000"/>
                            </p:stCondLst>
                            <p:childTnLst>
                              <p:par>
                                <p:cTn id="50" presetID="22" presetClass="entr" presetSubtype="1" fill="hold" grpId="0" nodeType="after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wipe(up)">
                                      <p:cBhvr>
                                        <p:cTn id="52" dur="500"/>
                                        <p:tgtEl>
                                          <p:spTgt spid="127"/>
                                        </p:tgtEl>
                                      </p:cBhvr>
                                    </p:animEffect>
                                  </p:childTnLst>
                                </p:cTn>
                              </p:par>
                              <p:par>
                                <p:cTn id="53" presetID="22" presetClass="entr" presetSubtype="4" fill="hold" nodeType="withEffect">
                                  <p:stCondLst>
                                    <p:cond delay="0"/>
                                  </p:stCondLst>
                                  <p:childTnLst>
                                    <p:set>
                                      <p:cBhvr>
                                        <p:cTn id="54" dur="1" fill="hold">
                                          <p:stCondLst>
                                            <p:cond delay="0"/>
                                          </p:stCondLst>
                                        </p:cTn>
                                        <p:tgtEl>
                                          <p:spTgt spid="105"/>
                                        </p:tgtEl>
                                        <p:attrNameLst>
                                          <p:attrName>style.visibility</p:attrName>
                                        </p:attrNameLst>
                                      </p:cBhvr>
                                      <p:to>
                                        <p:strVal val="visible"/>
                                      </p:to>
                                    </p:set>
                                    <p:animEffect transition="in" filter="wipe(down)">
                                      <p:cBhvr>
                                        <p:cTn id="5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9" grpId="0" animBg="1"/>
      <p:bldP spid="69" grpId="0" animBg="1"/>
      <p:bldP spid="68" grpId="0" animBg="1"/>
      <p:bldP spid="64" grpId="0" animBg="1"/>
      <p:bldP spid="124" grpId="0" animBg="1"/>
      <p:bldP spid="126" grpId="0" animBg="1"/>
      <p:bldP spid="1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FD477-83BE-FACD-D3B2-34672DCE844E}"/>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90DD4C9A-A18F-F026-E2F6-6FD24DC4F22F}"/>
              </a:ext>
            </a:extLst>
          </p:cNvPr>
          <p:cNvSpPr/>
          <p:nvPr/>
        </p:nvSpPr>
        <p:spPr>
          <a:xfrm>
            <a:off x="-737249" y="681461"/>
            <a:ext cx="14790821" cy="7295353"/>
          </a:xfrm>
          <a:custGeom>
            <a:avLst/>
            <a:gdLst>
              <a:gd name="connsiteX0" fmla="*/ 0 w 14790821"/>
              <a:gd name="connsiteY0" fmla="*/ 0 h 7295353"/>
              <a:gd name="connsiteX1" fmla="*/ 524402 w 14790821"/>
              <a:gd name="connsiteY1" fmla="*/ 0 h 7295353"/>
              <a:gd name="connsiteX2" fmla="*/ 1492528 w 14790821"/>
              <a:gd name="connsiteY2" fmla="*/ 0 h 7295353"/>
              <a:gd name="connsiteX3" fmla="*/ 1869022 w 14790821"/>
              <a:gd name="connsiteY3" fmla="*/ 0 h 7295353"/>
              <a:gd name="connsiteX4" fmla="*/ 2097607 w 14790821"/>
              <a:gd name="connsiteY4" fmla="*/ 0 h 7295353"/>
              <a:gd name="connsiteX5" fmla="*/ 2622009 w 14790821"/>
              <a:gd name="connsiteY5" fmla="*/ 0 h 7295353"/>
              <a:gd name="connsiteX6" fmla="*/ 3590136 w 14790821"/>
              <a:gd name="connsiteY6" fmla="*/ 0 h 7295353"/>
              <a:gd name="connsiteX7" fmla="*/ 3966629 w 14790821"/>
              <a:gd name="connsiteY7" fmla="*/ 0 h 7295353"/>
              <a:gd name="connsiteX8" fmla="*/ 4786848 w 14790821"/>
              <a:gd name="connsiteY8" fmla="*/ 0 h 7295353"/>
              <a:gd name="connsiteX9" fmla="*/ 5015433 w 14790821"/>
              <a:gd name="connsiteY9" fmla="*/ 0 h 7295353"/>
              <a:gd name="connsiteX10" fmla="*/ 5687743 w 14790821"/>
              <a:gd name="connsiteY10" fmla="*/ 0 h 7295353"/>
              <a:gd name="connsiteX11" fmla="*/ 6507961 w 14790821"/>
              <a:gd name="connsiteY11" fmla="*/ 0 h 7295353"/>
              <a:gd name="connsiteX12" fmla="*/ 6884455 w 14790821"/>
              <a:gd name="connsiteY12" fmla="*/ 0 h 7295353"/>
              <a:gd name="connsiteX13" fmla="*/ 7556765 w 14790821"/>
              <a:gd name="connsiteY13" fmla="*/ 0 h 7295353"/>
              <a:gd name="connsiteX14" fmla="*/ 7785350 w 14790821"/>
              <a:gd name="connsiteY14" fmla="*/ 0 h 7295353"/>
              <a:gd name="connsiteX15" fmla="*/ 8753477 w 14790821"/>
              <a:gd name="connsiteY15" fmla="*/ 0 h 7295353"/>
              <a:gd name="connsiteX16" fmla="*/ 8982062 w 14790821"/>
              <a:gd name="connsiteY16" fmla="*/ 0 h 7295353"/>
              <a:gd name="connsiteX17" fmla="*/ 9802280 w 14790821"/>
              <a:gd name="connsiteY17" fmla="*/ 0 h 7295353"/>
              <a:gd name="connsiteX18" fmla="*/ 10622499 w 14790821"/>
              <a:gd name="connsiteY18" fmla="*/ 0 h 7295353"/>
              <a:gd name="connsiteX19" fmla="*/ 11442717 w 14790821"/>
              <a:gd name="connsiteY19" fmla="*/ 0 h 7295353"/>
              <a:gd name="connsiteX20" fmla="*/ 11967119 w 14790821"/>
              <a:gd name="connsiteY20" fmla="*/ 0 h 7295353"/>
              <a:gd name="connsiteX21" fmla="*/ 12639429 w 14790821"/>
              <a:gd name="connsiteY21" fmla="*/ 0 h 7295353"/>
              <a:gd name="connsiteX22" fmla="*/ 13607555 w 14790821"/>
              <a:gd name="connsiteY22" fmla="*/ 0 h 7295353"/>
              <a:gd name="connsiteX23" fmla="*/ 14790821 w 14790821"/>
              <a:gd name="connsiteY23" fmla="*/ 0 h 7295353"/>
              <a:gd name="connsiteX24" fmla="*/ 14790821 w 14790821"/>
              <a:gd name="connsiteY24" fmla="*/ 444353 h 7295353"/>
              <a:gd name="connsiteX25" fmla="*/ 14790821 w 14790821"/>
              <a:gd name="connsiteY25" fmla="*/ 1107567 h 7295353"/>
              <a:gd name="connsiteX26" fmla="*/ 14790821 w 14790821"/>
              <a:gd name="connsiteY26" fmla="*/ 1551921 h 7295353"/>
              <a:gd name="connsiteX27" fmla="*/ 14790821 w 14790821"/>
              <a:gd name="connsiteY27" fmla="*/ 2361042 h 7295353"/>
              <a:gd name="connsiteX28" fmla="*/ 14790821 w 14790821"/>
              <a:gd name="connsiteY28" fmla="*/ 2951302 h 7295353"/>
              <a:gd name="connsiteX29" fmla="*/ 14790821 w 14790821"/>
              <a:gd name="connsiteY29" fmla="*/ 3541562 h 7295353"/>
              <a:gd name="connsiteX30" fmla="*/ 14790821 w 14790821"/>
              <a:gd name="connsiteY30" fmla="*/ 4058869 h 7295353"/>
              <a:gd name="connsiteX31" fmla="*/ 14790821 w 14790821"/>
              <a:gd name="connsiteY31" fmla="*/ 4722083 h 7295353"/>
              <a:gd name="connsiteX32" fmla="*/ 14790821 w 14790821"/>
              <a:gd name="connsiteY32" fmla="*/ 5458250 h 7295353"/>
              <a:gd name="connsiteX33" fmla="*/ 14790821 w 14790821"/>
              <a:gd name="connsiteY33" fmla="*/ 5975557 h 7295353"/>
              <a:gd name="connsiteX34" fmla="*/ 14790821 w 14790821"/>
              <a:gd name="connsiteY34" fmla="*/ 6565818 h 7295353"/>
              <a:gd name="connsiteX35" fmla="*/ 14790821 w 14790821"/>
              <a:gd name="connsiteY35" fmla="*/ 7295353 h 7295353"/>
              <a:gd name="connsiteX36" fmla="*/ 13970603 w 14790821"/>
              <a:gd name="connsiteY36" fmla="*/ 7295353 h 7295353"/>
              <a:gd name="connsiteX37" fmla="*/ 13446201 w 14790821"/>
              <a:gd name="connsiteY37" fmla="*/ 7295353 h 7295353"/>
              <a:gd name="connsiteX38" fmla="*/ 12921799 w 14790821"/>
              <a:gd name="connsiteY38" fmla="*/ 7295353 h 7295353"/>
              <a:gd name="connsiteX39" fmla="*/ 12693214 w 14790821"/>
              <a:gd name="connsiteY39" fmla="*/ 7295353 h 7295353"/>
              <a:gd name="connsiteX40" fmla="*/ 12464628 w 14790821"/>
              <a:gd name="connsiteY40" fmla="*/ 7295353 h 7295353"/>
              <a:gd name="connsiteX41" fmla="*/ 11496502 w 14790821"/>
              <a:gd name="connsiteY41" fmla="*/ 7295353 h 7295353"/>
              <a:gd name="connsiteX42" fmla="*/ 10972100 w 14790821"/>
              <a:gd name="connsiteY42" fmla="*/ 7295353 h 7295353"/>
              <a:gd name="connsiteX43" fmla="*/ 10743515 w 14790821"/>
              <a:gd name="connsiteY43" fmla="*/ 7295353 h 7295353"/>
              <a:gd name="connsiteX44" fmla="*/ 10367021 w 14790821"/>
              <a:gd name="connsiteY44" fmla="*/ 7295353 h 7295353"/>
              <a:gd name="connsiteX45" fmla="*/ 9842619 w 14790821"/>
              <a:gd name="connsiteY45" fmla="*/ 7295353 h 7295353"/>
              <a:gd name="connsiteX46" fmla="*/ 9466125 w 14790821"/>
              <a:gd name="connsiteY46" fmla="*/ 7295353 h 7295353"/>
              <a:gd name="connsiteX47" fmla="*/ 9089632 w 14790821"/>
              <a:gd name="connsiteY47" fmla="*/ 7295353 h 7295353"/>
              <a:gd name="connsiteX48" fmla="*/ 8121505 w 14790821"/>
              <a:gd name="connsiteY48" fmla="*/ 7295353 h 7295353"/>
              <a:gd name="connsiteX49" fmla="*/ 7892920 w 14790821"/>
              <a:gd name="connsiteY49" fmla="*/ 7295353 h 7295353"/>
              <a:gd name="connsiteX50" fmla="*/ 7516426 w 14790821"/>
              <a:gd name="connsiteY50" fmla="*/ 7295353 h 7295353"/>
              <a:gd name="connsiteX51" fmla="*/ 6992024 w 14790821"/>
              <a:gd name="connsiteY51" fmla="*/ 7295353 h 7295353"/>
              <a:gd name="connsiteX52" fmla="*/ 6615531 w 14790821"/>
              <a:gd name="connsiteY52" fmla="*/ 7295353 h 7295353"/>
              <a:gd name="connsiteX53" fmla="*/ 5795313 w 14790821"/>
              <a:gd name="connsiteY53" fmla="*/ 7295353 h 7295353"/>
              <a:gd name="connsiteX54" fmla="*/ 5566727 w 14790821"/>
              <a:gd name="connsiteY54" fmla="*/ 7295353 h 7295353"/>
              <a:gd name="connsiteX55" fmla="*/ 4746509 w 14790821"/>
              <a:gd name="connsiteY55" fmla="*/ 7295353 h 7295353"/>
              <a:gd name="connsiteX56" fmla="*/ 4222107 w 14790821"/>
              <a:gd name="connsiteY56" fmla="*/ 7295353 h 7295353"/>
              <a:gd name="connsiteX57" fmla="*/ 3253981 w 14790821"/>
              <a:gd name="connsiteY57" fmla="*/ 7295353 h 7295353"/>
              <a:gd name="connsiteX58" fmla="*/ 2877487 w 14790821"/>
              <a:gd name="connsiteY58" fmla="*/ 7295353 h 7295353"/>
              <a:gd name="connsiteX59" fmla="*/ 2648902 w 14790821"/>
              <a:gd name="connsiteY59" fmla="*/ 7295353 h 7295353"/>
              <a:gd name="connsiteX60" fmla="*/ 1976592 w 14790821"/>
              <a:gd name="connsiteY60" fmla="*/ 7295353 h 7295353"/>
              <a:gd name="connsiteX61" fmla="*/ 1600098 w 14790821"/>
              <a:gd name="connsiteY61" fmla="*/ 7295353 h 7295353"/>
              <a:gd name="connsiteX62" fmla="*/ 1223604 w 14790821"/>
              <a:gd name="connsiteY62" fmla="*/ 7295353 h 7295353"/>
              <a:gd name="connsiteX63" fmla="*/ 0 w 14790821"/>
              <a:gd name="connsiteY63" fmla="*/ 7295353 h 7295353"/>
              <a:gd name="connsiteX64" fmla="*/ 0 w 14790821"/>
              <a:gd name="connsiteY64" fmla="*/ 6486232 h 7295353"/>
              <a:gd name="connsiteX65" fmla="*/ 0 w 14790821"/>
              <a:gd name="connsiteY65" fmla="*/ 5823018 h 7295353"/>
              <a:gd name="connsiteX66" fmla="*/ 0 w 14790821"/>
              <a:gd name="connsiteY66" fmla="*/ 5378665 h 7295353"/>
              <a:gd name="connsiteX67" fmla="*/ 0 w 14790821"/>
              <a:gd name="connsiteY67" fmla="*/ 4861358 h 7295353"/>
              <a:gd name="connsiteX68" fmla="*/ 0 w 14790821"/>
              <a:gd name="connsiteY68" fmla="*/ 4052237 h 7295353"/>
              <a:gd name="connsiteX69" fmla="*/ 0 w 14790821"/>
              <a:gd name="connsiteY69" fmla="*/ 3607884 h 7295353"/>
              <a:gd name="connsiteX70" fmla="*/ 0 w 14790821"/>
              <a:gd name="connsiteY70" fmla="*/ 3163530 h 7295353"/>
              <a:gd name="connsiteX71" fmla="*/ 0 w 14790821"/>
              <a:gd name="connsiteY71" fmla="*/ 2500316 h 7295353"/>
              <a:gd name="connsiteX72" fmla="*/ 0 w 14790821"/>
              <a:gd name="connsiteY72" fmla="*/ 2055963 h 7295353"/>
              <a:gd name="connsiteX73" fmla="*/ 0 w 14790821"/>
              <a:gd name="connsiteY73" fmla="*/ 1538656 h 7295353"/>
              <a:gd name="connsiteX74" fmla="*/ 0 w 14790821"/>
              <a:gd name="connsiteY74" fmla="*/ 1094303 h 7295353"/>
              <a:gd name="connsiteX75" fmla="*/ 0 w 14790821"/>
              <a:gd name="connsiteY75" fmla="*/ 576996 h 7295353"/>
              <a:gd name="connsiteX76" fmla="*/ 0 w 14790821"/>
              <a:gd name="connsiteY76" fmla="*/ 0 h 729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790821" h="7295353" fill="none" extrusionOk="0">
                <a:moveTo>
                  <a:pt x="0" y="0"/>
                </a:moveTo>
                <a:cubicBezTo>
                  <a:pt x="218689" y="-10002"/>
                  <a:pt x="305438" y="19207"/>
                  <a:pt x="524402" y="0"/>
                </a:cubicBezTo>
                <a:cubicBezTo>
                  <a:pt x="743366" y="-19207"/>
                  <a:pt x="1172138" y="-16961"/>
                  <a:pt x="1492528" y="0"/>
                </a:cubicBezTo>
                <a:cubicBezTo>
                  <a:pt x="1812918" y="16961"/>
                  <a:pt x="1728850" y="5931"/>
                  <a:pt x="1869022" y="0"/>
                </a:cubicBezTo>
                <a:cubicBezTo>
                  <a:pt x="2009194" y="-5931"/>
                  <a:pt x="1985065" y="8955"/>
                  <a:pt x="2097607" y="0"/>
                </a:cubicBezTo>
                <a:cubicBezTo>
                  <a:pt x="2210149" y="-8955"/>
                  <a:pt x="2513168" y="15245"/>
                  <a:pt x="2622009" y="0"/>
                </a:cubicBezTo>
                <a:cubicBezTo>
                  <a:pt x="2730850" y="-15245"/>
                  <a:pt x="3351973" y="-18641"/>
                  <a:pt x="3590136" y="0"/>
                </a:cubicBezTo>
                <a:cubicBezTo>
                  <a:pt x="3828299" y="18641"/>
                  <a:pt x="3834848" y="-13878"/>
                  <a:pt x="3966629" y="0"/>
                </a:cubicBezTo>
                <a:cubicBezTo>
                  <a:pt x="4098410" y="13878"/>
                  <a:pt x="4447876" y="40181"/>
                  <a:pt x="4786848" y="0"/>
                </a:cubicBezTo>
                <a:cubicBezTo>
                  <a:pt x="5125820" y="-40181"/>
                  <a:pt x="4922865" y="7319"/>
                  <a:pt x="5015433" y="0"/>
                </a:cubicBezTo>
                <a:cubicBezTo>
                  <a:pt x="5108002" y="-7319"/>
                  <a:pt x="5488245" y="2177"/>
                  <a:pt x="5687743" y="0"/>
                </a:cubicBezTo>
                <a:cubicBezTo>
                  <a:pt x="5887241" y="-2177"/>
                  <a:pt x="6306083" y="-38653"/>
                  <a:pt x="6507961" y="0"/>
                </a:cubicBezTo>
                <a:cubicBezTo>
                  <a:pt x="6709839" y="38653"/>
                  <a:pt x="6806646" y="-9583"/>
                  <a:pt x="6884455" y="0"/>
                </a:cubicBezTo>
                <a:cubicBezTo>
                  <a:pt x="6962264" y="9583"/>
                  <a:pt x="7406137" y="-3971"/>
                  <a:pt x="7556765" y="0"/>
                </a:cubicBezTo>
                <a:cubicBezTo>
                  <a:pt x="7707393" y="3971"/>
                  <a:pt x="7676626" y="-8540"/>
                  <a:pt x="7785350" y="0"/>
                </a:cubicBezTo>
                <a:cubicBezTo>
                  <a:pt x="7894075" y="8540"/>
                  <a:pt x="8338614" y="-7680"/>
                  <a:pt x="8753477" y="0"/>
                </a:cubicBezTo>
                <a:cubicBezTo>
                  <a:pt x="9168340" y="7680"/>
                  <a:pt x="8913191" y="-3662"/>
                  <a:pt x="8982062" y="0"/>
                </a:cubicBezTo>
                <a:cubicBezTo>
                  <a:pt x="9050934" y="3662"/>
                  <a:pt x="9441796" y="9465"/>
                  <a:pt x="9802280" y="0"/>
                </a:cubicBezTo>
                <a:cubicBezTo>
                  <a:pt x="10162764" y="-9465"/>
                  <a:pt x="10301094" y="24599"/>
                  <a:pt x="10622499" y="0"/>
                </a:cubicBezTo>
                <a:cubicBezTo>
                  <a:pt x="10943904" y="-24599"/>
                  <a:pt x="11238442" y="32128"/>
                  <a:pt x="11442717" y="0"/>
                </a:cubicBezTo>
                <a:cubicBezTo>
                  <a:pt x="11646992" y="-32128"/>
                  <a:pt x="11746954" y="12311"/>
                  <a:pt x="11967119" y="0"/>
                </a:cubicBezTo>
                <a:cubicBezTo>
                  <a:pt x="12187284" y="-12311"/>
                  <a:pt x="12450528" y="24486"/>
                  <a:pt x="12639429" y="0"/>
                </a:cubicBezTo>
                <a:cubicBezTo>
                  <a:pt x="12828330" y="-24486"/>
                  <a:pt x="13352530" y="31378"/>
                  <a:pt x="13607555" y="0"/>
                </a:cubicBezTo>
                <a:cubicBezTo>
                  <a:pt x="13862580" y="-31378"/>
                  <a:pt x="14509347" y="-39753"/>
                  <a:pt x="14790821" y="0"/>
                </a:cubicBezTo>
                <a:cubicBezTo>
                  <a:pt x="14809460" y="209220"/>
                  <a:pt x="14799447" y="344021"/>
                  <a:pt x="14790821" y="444353"/>
                </a:cubicBezTo>
                <a:cubicBezTo>
                  <a:pt x="14782195" y="544685"/>
                  <a:pt x="14778821" y="797584"/>
                  <a:pt x="14790821" y="1107567"/>
                </a:cubicBezTo>
                <a:cubicBezTo>
                  <a:pt x="14802821" y="1417550"/>
                  <a:pt x="14798327" y="1342878"/>
                  <a:pt x="14790821" y="1551921"/>
                </a:cubicBezTo>
                <a:cubicBezTo>
                  <a:pt x="14783315" y="1760964"/>
                  <a:pt x="14751547" y="2035257"/>
                  <a:pt x="14790821" y="2361042"/>
                </a:cubicBezTo>
                <a:cubicBezTo>
                  <a:pt x="14830095" y="2686827"/>
                  <a:pt x="14773211" y="2812865"/>
                  <a:pt x="14790821" y="2951302"/>
                </a:cubicBezTo>
                <a:cubicBezTo>
                  <a:pt x="14808431" y="3089739"/>
                  <a:pt x="14797135" y="3392072"/>
                  <a:pt x="14790821" y="3541562"/>
                </a:cubicBezTo>
                <a:cubicBezTo>
                  <a:pt x="14784507" y="3691052"/>
                  <a:pt x="14765860" y="3945240"/>
                  <a:pt x="14790821" y="4058869"/>
                </a:cubicBezTo>
                <a:cubicBezTo>
                  <a:pt x="14815782" y="4172498"/>
                  <a:pt x="14820132" y="4517288"/>
                  <a:pt x="14790821" y="4722083"/>
                </a:cubicBezTo>
                <a:cubicBezTo>
                  <a:pt x="14761510" y="4926878"/>
                  <a:pt x="14805460" y="5171817"/>
                  <a:pt x="14790821" y="5458250"/>
                </a:cubicBezTo>
                <a:cubicBezTo>
                  <a:pt x="14776182" y="5744683"/>
                  <a:pt x="14799978" y="5742853"/>
                  <a:pt x="14790821" y="5975557"/>
                </a:cubicBezTo>
                <a:cubicBezTo>
                  <a:pt x="14781664" y="6208261"/>
                  <a:pt x="14783644" y="6300727"/>
                  <a:pt x="14790821" y="6565818"/>
                </a:cubicBezTo>
                <a:cubicBezTo>
                  <a:pt x="14797998" y="6830909"/>
                  <a:pt x="14756796" y="7141376"/>
                  <a:pt x="14790821" y="7295353"/>
                </a:cubicBezTo>
                <a:cubicBezTo>
                  <a:pt x="14617626" y="7314402"/>
                  <a:pt x="14252579" y="7310304"/>
                  <a:pt x="13970603" y="7295353"/>
                </a:cubicBezTo>
                <a:cubicBezTo>
                  <a:pt x="13688627" y="7280402"/>
                  <a:pt x="13610217" y="7317446"/>
                  <a:pt x="13446201" y="7295353"/>
                </a:cubicBezTo>
                <a:cubicBezTo>
                  <a:pt x="13282185" y="7273260"/>
                  <a:pt x="13069616" y="7280623"/>
                  <a:pt x="12921799" y="7295353"/>
                </a:cubicBezTo>
                <a:cubicBezTo>
                  <a:pt x="12773982" y="7310083"/>
                  <a:pt x="12766585" y="7306772"/>
                  <a:pt x="12693214" y="7295353"/>
                </a:cubicBezTo>
                <a:cubicBezTo>
                  <a:pt x="12619844" y="7283934"/>
                  <a:pt x="12549678" y="7292799"/>
                  <a:pt x="12464628" y="7295353"/>
                </a:cubicBezTo>
                <a:cubicBezTo>
                  <a:pt x="12379578" y="7297907"/>
                  <a:pt x="11755250" y="7329083"/>
                  <a:pt x="11496502" y="7295353"/>
                </a:cubicBezTo>
                <a:cubicBezTo>
                  <a:pt x="11237754" y="7261623"/>
                  <a:pt x="11119223" y="7282826"/>
                  <a:pt x="10972100" y="7295353"/>
                </a:cubicBezTo>
                <a:cubicBezTo>
                  <a:pt x="10824977" y="7307880"/>
                  <a:pt x="10789666" y="7284984"/>
                  <a:pt x="10743515" y="7295353"/>
                </a:cubicBezTo>
                <a:cubicBezTo>
                  <a:pt x="10697364" y="7305722"/>
                  <a:pt x="10512909" y="7288626"/>
                  <a:pt x="10367021" y="7295353"/>
                </a:cubicBezTo>
                <a:cubicBezTo>
                  <a:pt x="10221133" y="7302080"/>
                  <a:pt x="10081240" y="7274376"/>
                  <a:pt x="9842619" y="7295353"/>
                </a:cubicBezTo>
                <a:cubicBezTo>
                  <a:pt x="9603998" y="7316330"/>
                  <a:pt x="9597848" y="7302715"/>
                  <a:pt x="9466125" y="7295353"/>
                </a:cubicBezTo>
                <a:cubicBezTo>
                  <a:pt x="9334402" y="7287991"/>
                  <a:pt x="9167754" y="7295169"/>
                  <a:pt x="9089632" y="7295353"/>
                </a:cubicBezTo>
                <a:cubicBezTo>
                  <a:pt x="9011510" y="7295537"/>
                  <a:pt x="8543570" y="7289100"/>
                  <a:pt x="8121505" y="7295353"/>
                </a:cubicBezTo>
                <a:cubicBezTo>
                  <a:pt x="7699440" y="7301606"/>
                  <a:pt x="7956412" y="7302075"/>
                  <a:pt x="7892920" y="7295353"/>
                </a:cubicBezTo>
                <a:cubicBezTo>
                  <a:pt x="7829429" y="7288631"/>
                  <a:pt x="7696361" y="7313288"/>
                  <a:pt x="7516426" y="7295353"/>
                </a:cubicBezTo>
                <a:cubicBezTo>
                  <a:pt x="7336491" y="7277418"/>
                  <a:pt x="7128084" y="7290329"/>
                  <a:pt x="6992024" y="7295353"/>
                </a:cubicBezTo>
                <a:cubicBezTo>
                  <a:pt x="6855964" y="7300377"/>
                  <a:pt x="6697568" y="7299164"/>
                  <a:pt x="6615531" y="7295353"/>
                </a:cubicBezTo>
                <a:cubicBezTo>
                  <a:pt x="6533494" y="7291542"/>
                  <a:pt x="5997024" y="7263660"/>
                  <a:pt x="5795313" y="7295353"/>
                </a:cubicBezTo>
                <a:cubicBezTo>
                  <a:pt x="5593602" y="7327046"/>
                  <a:pt x="5654255" y="7304304"/>
                  <a:pt x="5566727" y="7295353"/>
                </a:cubicBezTo>
                <a:cubicBezTo>
                  <a:pt x="5479199" y="7286402"/>
                  <a:pt x="5139627" y="7258175"/>
                  <a:pt x="4746509" y="7295353"/>
                </a:cubicBezTo>
                <a:cubicBezTo>
                  <a:pt x="4353391" y="7332531"/>
                  <a:pt x="4425785" y="7301900"/>
                  <a:pt x="4222107" y="7295353"/>
                </a:cubicBezTo>
                <a:cubicBezTo>
                  <a:pt x="4018429" y="7288806"/>
                  <a:pt x="3624907" y="7330516"/>
                  <a:pt x="3253981" y="7295353"/>
                </a:cubicBezTo>
                <a:cubicBezTo>
                  <a:pt x="2883055" y="7260190"/>
                  <a:pt x="3015195" y="7292405"/>
                  <a:pt x="2877487" y="7295353"/>
                </a:cubicBezTo>
                <a:cubicBezTo>
                  <a:pt x="2739779" y="7298301"/>
                  <a:pt x="2745489" y="7300302"/>
                  <a:pt x="2648902" y="7295353"/>
                </a:cubicBezTo>
                <a:cubicBezTo>
                  <a:pt x="2552315" y="7290404"/>
                  <a:pt x="2195804" y="7296884"/>
                  <a:pt x="1976592" y="7295353"/>
                </a:cubicBezTo>
                <a:cubicBezTo>
                  <a:pt x="1757380" y="7293823"/>
                  <a:pt x="1756298" y="7309121"/>
                  <a:pt x="1600098" y="7295353"/>
                </a:cubicBezTo>
                <a:cubicBezTo>
                  <a:pt x="1443898" y="7281585"/>
                  <a:pt x="1355891" y="7297135"/>
                  <a:pt x="1223604" y="7295353"/>
                </a:cubicBezTo>
                <a:cubicBezTo>
                  <a:pt x="1091317" y="7293571"/>
                  <a:pt x="559175" y="7351498"/>
                  <a:pt x="0" y="7295353"/>
                </a:cubicBezTo>
                <a:cubicBezTo>
                  <a:pt x="24821" y="6892574"/>
                  <a:pt x="13213" y="6870605"/>
                  <a:pt x="0" y="6486232"/>
                </a:cubicBezTo>
                <a:cubicBezTo>
                  <a:pt x="-13213" y="6101859"/>
                  <a:pt x="-5975" y="6013649"/>
                  <a:pt x="0" y="5823018"/>
                </a:cubicBezTo>
                <a:cubicBezTo>
                  <a:pt x="5975" y="5632387"/>
                  <a:pt x="-12251" y="5474087"/>
                  <a:pt x="0" y="5378665"/>
                </a:cubicBezTo>
                <a:cubicBezTo>
                  <a:pt x="12251" y="5283243"/>
                  <a:pt x="-9869" y="4988892"/>
                  <a:pt x="0" y="4861358"/>
                </a:cubicBezTo>
                <a:cubicBezTo>
                  <a:pt x="9869" y="4733824"/>
                  <a:pt x="28411" y="4279706"/>
                  <a:pt x="0" y="4052237"/>
                </a:cubicBezTo>
                <a:cubicBezTo>
                  <a:pt x="-28411" y="3824768"/>
                  <a:pt x="-21574" y="3701755"/>
                  <a:pt x="0" y="3607884"/>
                </a:cubicBezTo>
                <a:cubicBezTo>
                  <a:pt x="21574" y="3514013"/>
                  <a:pt x="-6191" y="3308422"/>
                  <a:pt x="0" y="3163530"/>
                </a:cubicBezTo>
                <a:cubicBezTo>
                  <a:pt x="6191" y="3018638"/>
                  <a:pt x="9554" y="2667494"/>
                  <a:pt x="0" y="2500316"/>
                </a:cubicBezTo>
                <a:cubicBezTo>
                  <a:pt x="-9554" y="2333138"/>
                  <a:pt x="8200" y="2236825"/>
                  <a:pt x="0" y="2055963"/>
                </a:cubicBezTo>
                <a:cubicBezTo>
                  <a:pt x="-8200" y="1875101"/>
                  <a:pt x="15476" y="1780134"/>
                  <a:pt x="0" y="1538656"/>
                </a:cubicBezTo>
                <a:cubicBezTo>
                  <a:pt x="-15476" y="1297178"/>
                  <a:pt x="3757" y="1265740"/>
                  <a:pt x="0" y="1094303"/>
                </a:cubicBezTo>
                <a:cubicBezTo>
                  <a:pt x="-3757" y="922866"/>
                  <a:pt x="10461" y="727142"/>
                  <a:pt x="0" y="576996"/>
                </a:cubicBezTo>
                <a:cubicBezTo>
                  <a:pt x="-10461" y="426850"/>
                  <a:pt x="16443" y="240591"/>
                  <a:pt x="0" y="0"/>
                </a:cubicBezTo>
                <a:close/>
              </a:path>
              <a:path w="14790821" h="7295353" stroke="0" extrusionOk="0">
                <a:moveTo>
                  <a:pt x="0" y="0"/>
                </a:moveTo>
                <a:cubicBezTo>
                  <a:pt x="143943" y="-18026"/>
                  <a:pt x="355475" y="-1203"/>
                  <a:pt x="524402" y="0"/>
                </a:cubicBezTo>
                <a:cubicBezTo>
                  <a:pt x="693329" y="1203"/>
                  <a:pt x="1127729" y="-13386"/>
                  <a:pt x="1492528" y="0"/>
                </a:cubicBezTo>
                <a:cubicBezTo>
                  <a:pt x="1857327" y="13386"/>
                  <a:pt x="2018287" y="-35580"/>
                  <a:pt x="2312747" y="0"/>
                </a:cubicBezTo>
                <a:cubicBezTo>
                  <a:pt x="2607207" y="35580"/>
                  <a:pt x="2518093" y="-14462"/>
                  <a:pt x="2689240" y="0"/>
                </a:cubicBezTo>
                <a:cubicBezTo>
                  <a:pt x="2860387" y="14462"/>
                  <a:pt x="3114229" y="13973"/>
                  <a:pt x="3361550" y="0"/>
                </a:cubicBezTo>
                <a:cubicBezTo>
                  <a:pt x="3608871" y="-13973"/>
                  <a:pt x="3540676" y="10819"/>
                  <a:pt x="3590136" y="0"/>
                </a:cubicBezTo>
                <a:cubicBezTo>
                  <a:pt x="3639596" y="-10819"/>
                  <a:pt x="3727872" y="-1929"/>
                  <a:pt x="3818721" y="0"/>
                </a:cubicBezTo>
                <a:cubicBezTo>
                  <a:pt x="3909570" y="1929"/>
                  <a:pt x="4575178" y="-39877"/>
                  <a:pt x="4786848" y="0"/>
                </a:cubicBezTo>
                <a:cubicBezTo>
                  <a:pt x="4998518" y="39877"/>
                  <a:pt x="5431498" y="25824"/>
                  <a:pt x="5607066" y="0"/>
                </a:cubicBezTo>
                <a:cubicBezTo>
                  <a:pt x="5782634" y="-25824"/>
                  <a:pt x="5755063" y="-3960"/>
                  <a:pt x="5835651" y="0"/>
                </a:cubicBezTo>
                <a:cubicBezTo>
                  <a:pt x="5916240" y="3960"/>
                  <a:pt x="6324601" y="39470"/>
                  <a:pt x="6803778" y="0"/>
                </a:cubicBezTo>
                <a:cubicBezTo>
                  <a:pt x="7282955" y="-39470"/>
                  <a:pt x="7165426" y="-8881"/>
                  <a:pt x="7476088" y="0"/>
                </a:cubicBezTo>
                <a:cubicBezTo>
                  <a:pt x="7786750" y="8881"/>
                  <a:pt x="7899336" y="-12803"/>
                  <a:pt x="8148398" y="0"/>
                </a:cubicBezTo>
                <a:cubicBezTo>
                  <a:pt x="8397460" y="12803"/>
                  <a:pt x="8553388" y="32840"/>
                  <a:pt x="8820708" y="0"/>
                </a:cubicBezTo>
                <a:cubicBezTo>
                  <a:pt x="9088028" y="-32840"/>
                  <a:pt x="9352230" y="36408"/>
                  <a:pt x="9788834" y="0"/>
                </a:cubicBezTo>
                <a:cubicBezTo>
                  <a:pt x="10225438" y="-36408"/>
                  <a:pt x="9903810" y="9325"/>
                  <a:pt x="10017420" y="0"/>
                </a:cubicBezTo>
                <a:cubicBezTo>
                  <a:pt x="10131030" y="-9325"/>
                  <a:pt x="10474929" y="19285"/>
                  <a:pt x="10689730" y="0"/>
                </a:cubicBezTo>
                <a:cubicBezTo>
                  <a:pt x="10904531" y="-19285"/>
                  <a:pt x="10932614" y="12165"/>
                  <a:pt x="11066223" y="0"/>
                </a:cubicBezTo>
                <a:cubicBezTo>
                  <a:pt x="11199832" y="-12165"/>
                  <a:pt x="11317211" y="18545"/>
                  <a:pt x="11442717" y="0"/>
                </a:cubicBezTo>
                <a:cubicBezTo>
                  <a:pt x="11568223" y="-18545"/>
                  <a:pt x="12079819" y="-37362"/>
                  <a:pt x="12262935" y="0"/>
                </a:cubicBezTo>
                <a:cubicBezTo>
                  <a:pt x="12446051" y="37362"/>
                  <a:pt x="12385285" y="6164"/>
                  <a:pt x="12491521" y="0"/>
                </a:cubicBezTo>
                <a:cubicBezTo>
                  <a:pt x="12597757" y="-6164"/>
                  <a:pt x="12990080" y="-34748"/>
                  <a:pt x="13459647" y="0"/>
                </a:cubicBezTo>
                <a:cubicBezTo>
                  <a:pt x="13929214" y="34748"/>
                  <a:pt x="14322682" y="-20903"/>
                  <a:pt x="14790821" y="0"/>
                </a:cubicBezTo>
                <a:cubicBezTo>
                  <a:pt x="14809391" y="208355"/>
                  <a:pt x="14768491" y="390832"/>
                  <a:pt x="14790821" y="517307"/>
                </a:cubicBezTo>
                <a:cubicBezTo>
                  <a:pt x="14813151" y="643782"/>
                  <a:pt x="14822136" y="1096135"/>
                  <a:pt x="14790821" y="1253474"/>
                </a:cubicBezTo>
                <a:cubicBezTo>
                  <a:pt x="14759506" y="1410813"/>
                  <a:pt x="14824642" y="1738491"/>
                  <a:pt x="14790821" y="2062595"/>
                </a:cubicBezTo>
                <a:cubicBezTo>
                  <a:pt x="14757000" y="2386699"/>
                  <a:pt x="14809274" y="2348382"/>
                  <a:pt x="14790821" y="2506949"/>
                </a:cubicBezTo>
                <a:cubicBezTo>
                  <a:pt x="14772368" y="2665516"/>
                  <a:pt x="14768005" y="2871953"/>
                  <a:pt x="14790821" y="3097209"/>
                </a:cubicBezTo>
                <a:cubicBezTo>
                  <a:pt x="14813637" y="3322465"/>
                  <a:pt x="14812327" y="3620701"/>
                  <a:pt x="14790821" y="3760423"/>
                </a:cubicBezTo>
                <a:cubicBezTo>
                  <a:pt x="14769315" y="3900145"/>
                  <a:pt x="14808068" y="4170440"/>
                  <a:pt x="14790821" y="4277730"/>
                </a:cubicBezTo>
                <a:cubicBezTo>
                  <a:pt x="14773574" y="4385020"/>
                  <a:pt x="14811053" y="4651207"/>
                  <a:pt x="14790821" y="4867990"/>
                </a:cubicBezTo>
                <a:cubicBezTo>
                  <a:pt x="14770589" y="5084773"/>
                  <a:pt x="14786014" y="5475676"/>
                  <a:pt x="14790821" y="5677111"/>
                </a:cubicBezTo>
                <a:cubicBezTo>
                  <a:pt x="14795628" y="5878546"/>
                  <a:pt x="14789098" y="6085673"/>
                  <a:pt x="14790821" y="6194418"/>
                </a:cubicBezTo>
                <a:cubicBezTo>
                  <a:pt x="14792544" y="6303163"/>
                  <a:pt x="14767158" y="6954021"/>
                  <a:pt x="14790821" y="7295353"/>
                </a:cubicBezTo>
                <a:cubicBezTo>
                  <a:pt x="14644577" y="7324697"/>
                  <a:pt x="14344311" y="7324983"/>
                  <a:pt x="14118511" y="7295353"/>
                </a:cubicBezTo>
                <a:cubicBezTo>
                  <a:pt x="13892711" y="7265724"/>
                  <a:pt x="13392145" y="7286737"/>
                  <a:pt x="13150384" y="7295353"/>
                </a:cubicBezTo>
                <a:cubicBezTo>
                  <a:pt x="12908623" y="7303969"/>
                  <a:pt x="12705612" y="7317548"/>
                  <a:pt x="12478074" y="7295353"/>
                </a:cubicBezTo>
                <a:cubicBezTo>
                  <a:pt x="12250536" y="7273159"/>
                  <a:pt x="11906183" y="7289502"/>
                  <a:pt x="11657856" y="7295353"/>
                </a:cubicBezTo>
                <a:cubicBezTo>
                  <a:pt x="11409529" y="7301204"/>
                  <a:pt x="11250928" y="7265152"/>
                  <a:pt x="10985546" y="7295353"/>
                </a:cubicBezTo>
                <a:cubicBezTo>
                  <a:pt x="10720164" y="7325555"/>
                  <a:pt x="10604555" y="7322076"/>
                  <a:pt x="10313236" y="7295353"/>
                </a:cubicBezTo>
                <a:cubicBezTo>
                  <a:pt x="10021917" y="7268631"/>
                  <a:pt x="9756053" y="7302369"/>
                  <a:pt x="9493018" y="7295353"/>
                </a:cubicBezTo>
                <a:cubicBezTo>
                  <a:pt x="9229983" y="7288337"/>
                  <a:pt x="8986488" y="7253857"/>
                  <a:pt x="8524891" y="7295353"/>
                </a:cubicBezTo>
                <a:cubicBezTo>
                  <a:pt x="8063294" y="7336849"/>
                  <a:pt x="8265402" y="7278943"/>
                  <a:pt x="8148398" y="7295353"/>
                </a:cubicBezTo>
                <a:cubicBezTo>
                  <a:pt x="8031394" y="7311763"/>
                  <a:pt x="7744730" y="7287021"/>
                  <a:pt x="7623996" y="7295353"/>
                </a:cubicBezTo>
                <a:cubicBezTo>
                  <a:pt x="7503262" y="7303685"/>
                  <a:pt x="7295520" y="7282518"/>
                  <a:pt x="7099594" y="7295353"/>
                </a:cubicBezTo>
                <a:cubicBezTo>
                  <a:pt x="6903668" y="7308188"/>
                  <a:pt x="6773492" y="7285664"/>
                  <a:pt x="6575192" y="7295353"/>
                </a:cubicBezTo>
                <a:cubicBezTo>
                  <a:pt x="6376892" y="7305042"/>
                  <a:pt x="6293220" y="7321464"/>
                  <a:pt x="6050790" y="7295353"/>
                </a:cubicBezTo>
                <a:cubicBezTo>
                  <a:pt x="5808360" y="7269242"/>
                  <a:pt x="5370396" y="7253390"/>
                  <a:pt x="5082664" y="7295353"/>
                </a:cubicBezTo>
                <a:cubicBezTo>
                  <a:pt x="4794932" y="7337316"/>
                  <a:pt x="4700831" y="7270644"/>
                  <a:pt x="4558262" y="7295353"/>
                </a:cubicBezTo>
                <a:cubicBezTo>
                  <a:pt x="4415693" y="7320062"/>
                  <a:pt x="3845262" y="7342298"/>
                  <a:pt x="3590136" y="7295353"/>
                </a:cubicBezTo>
                <a:cubicBezTo>
                  <a:pt x="3335010" y="7248408"/>
                  <a:pt x="3122927" y="7296695"/>
                  <a:pt x="2917826" y="7295353"/>
                </a:cubicBezTo>
                <a:cubicBezTo>
                  <a:pt x="2712725" y="7294012"/>
                  <a:pt x="2493127" y="7310644"/>
                  <a:pt x="2097607" y="7295353"/>
                </a:cubicBezTo>
                <a:cubicBezTo>
                  <a:pt x="1702087" y="7280062"/>
                  <a:pt x="1966681" y="7285727"/>
                  <a:pt x="1869022" y="7295353"/>
                </a:cubicBezTo>
                <a:cubicBezTo>
                  <a:pt x="1771364" y="7304979"/>
                  <a:pt x="1385325" y="7278957"/>
                  <a:pt x="1048804" y="7295353"/>
                </a:cubicBezTo>
                <a:cubicBezTo>
                  <a:pt x="712283" y="7311749"/>
                  <a:pt x="758221" y="7278320"/>
                  <a:pt x="672310" y="7295353"/>
                </a:cubicBezTo>
                <a:cubicBezTo>
                  <a:pt x="586399" y="7312386"/>
                  <a:pt x="232079" y="7322738"/>
                  <a:pt x="0" y="7295353"/>
                </a:cubicBezTo>
                <a:cubicBezTo>
                  <a:pt x="-25366" y="7133695"/>
                  <a:pt x="-13844" y="6953719"/>
                  <a:pt x="0" y="6778046"/>
                </a:cubicBezTo>
                <a:cubicBezTo>
                  <a:pt x="13844" y="6602373"/>
                  <a:pt x="-17163" y="6361448"/>
                  <a:pt x="0" y="6041879"/>
                </a:cubicBezTo>
                <a:cubicBezTo>
                  <a:pt x="17163" y="5722310"/>
                  <a:pt x="-27782" y="5516612"/>
                  <a:pt x="0" y="5305711"/>
                </a:cubicBezTo>
                <a:cubicBezTo>
                  <a:pt x="27782" y="5094810"/>
                  <a:pt x="7451" y="5009867"/>
                  <a:pt x="0" y="4788404"/>
                </a:cubicBezTo>
                <a:cubicBezTo>
                  <a:pt x="-7451" y="4566941"/>
                  <a:pt x="9716" y="4434588"/>
                  <a:pt x="0" y="4344051"/>
                </a:cubicBezTo>
                <a:cubicBezTo>
                  <a:pt x="-9716" y="4253514"/>
                  <a:pt x="-14737" y="4040987"/>
                  <a:pt x="0" y="3826744"/>
                </a:cubicBezTo>
                <a:cubicBezTo>
                  <a:pt x="14737" y="3612501"/>
                  <a:pt x="-20456" y="3499149"/>
                  <a:pt x="0" y="3236484"/>
                </a:cubicBezTo>
                <a:cubicBezTo>
                  <a:pt x="20456" y="2973819"/>
                  <a:pt x="25507" y="2915965"/>
                  <a:pt x="0" y="2646223"/>
                </a:cubicBezTo>
                <a:cubicBezTo>
                  <a:pt x="-25507" y="2376481"/>
                  <a:pt x="-14805" y="2189778"/>
                  <a:pt x="0" y="1910056"/>
                </a:cubicBezTo>
                <a:cubicBezTo>
                  <a:pt x="14805" y="1630334"/>
                  <a:pt x="-9116" y="1287085"/>
                  <a:pt x="0" y="1100935"/>
                </a:cubicBezTo>
                <a:cubicBezTo>
                  <a:pt x="9116" y="914785"/>
                  <a:pt x="45088" y="357803"/>
                  <a:pt x="0" y="0"/>
                </a:cubicBezTo>
                <a:close/>
              </a:path>
            </a:pathLst>
          </a:custGeom>
          <a:ln w="28575">
            <a:extLst>
              <a:ext uri="{C807C97D-BFC1-408E-A445-0C87EB9F89A2}">
                <ask:lineSketchStyleProps xmlns:ask="http://schemas.microsoft.com/office/drawing/2018/sketchyshapes" sd="716581351">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p>
        </p:txBody>
      </p:sp>
      <p:sp>
        <p:nvSpPr>
          <p:cNvPr id="3" name="图形">
            <a:extLst>
              <a:ext uri="{FF2B5EF4-FFF2-40B4-BE49-F238E27FC236}">
                <a16:creationId xmlns:a16="http://schemas.microsoft.com/office/drawing/2014/main" id="{B4BB5CAF-B4D2-F980-A19E-170319B63EA2}"/>
              </a:ext>
            </a:extLst>
          </p:cNvPr>
          <p:cNvSpPr/>
          <p:nvPr>
            <p:custDataLst>
              <p:tags r:id="rId1"/>
            </p:custDataLst>
          </p:nvPr>
        </p:nvSpPr>
        <p:spPr>
          <a:xfrm>
            <a:off x="-609373" y="252786"/>
            <a:ext cx="5429023" cy="972764"/>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dirty="0">
                <a:solidFill>
                  <a:srgbClr val="FFFFFF"/>
                </a:solidFill>
                <a:latin typeface="Calibri"/>
                <a:ea typeface="標楷體"/>
                <a:cs typeface="Calibri"/>
              </a:rPr>
              <a:t>  </a:t>
            </a:r>
            <a:r>
              <a:rPr lang="zh-TW" altLang="en-US" sz="4800" dirty="0">
                <a:solidFill>
                  <a:srgbClr val="FFFFFF"/>
                </a:solidFill>
                <a:latin typeface="華康龍門石碑(P)" panose="03000900000000000000" pitchFamily="66" charset="-120"/>
                <a:ea typeface="華康龍門石碑(P)" panose="03000900000000000000" pitchFamily="66" charset="-120"/>
                <a:cs typeface="Calibri"/>
              </a:rPr>
              <a:t>系統流程設計</a:t>
            </a:r>
          </a:p>
        </p:txBody>
      </p:sp>
      <p:pic>
        <p:nvPicPr>
          <p:cNvPr id="4" name="圖片 3">
            <a:extLst>
              <a:ext uri="{FF2B5EF4-FFF2-40B4-BE49-F238E27FC236}">
                <a16:creationId xmlns:a16="http://schemas.microsoft.com/office/drawing/2014/main" id="{1E1C10E9-0CA3-6C4B-B90B-C338EF7DC6E0}"/>
              </a:ext>
            </a:extLst>
          </p:cNvPr>
          <p:cNvPicPr>
            <a:picLocks noChangeAspect="1"/>
          </p:cNvPicPr>
          <p:nvPr/>
        </p:nvPicPr>
        <p:blipFill>
          <a:blip r:embed="rId4"/>
          <a:srcRect/>
          <a:stretch/>
        </p:blipFill>
        <p:spPr>
          <a:xfrm>
            <a:off x="2965811" y="1225550"/>
            <a:ext cx="8222899" cy="6751264"/>
          </a:xfrm>
          <a:prstGeom prst="rect">
            <a:avLst/>
          </a:prstGeom>
        </p:spPr>
      </p:pic>
    </p:spTree>
    <p:extLst>
      <p:ext uri="{BB962C8B-B14F-4D97-AF65-F5344CB8AC3E}">
        <p14:creationId xmlns:p14="http://schemas.microsoft.com/office/powerpoint/2010/main" val="252173862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8535691-71A3-4F6B-8E7A-82683D800971}"/>
              </a:ext>
            </a:extLst>
          </p:cNvPr>
          <p:cNvPicPr>
            <a:picLocks noChangeAspect="1"/>
          </p:cNvPicPr>
          <p:nvPr/>
        </p:nvPicPr>
        <p:blipFill rotWithShape="1">
          <a:blip r:embed="rId2"/>
          <a:srcRect l="54" t="496" r="10416"/>
          <a:stretch/>
        </p:blipFill>
        <p:spPr>
          <a:xfrm>
            <a:off x="1469983" y="-127321"/>
            <a:ext cx="13588679" cy="8229600"/>
          </a:xfrm>
          <a:prstGeom prst="rect">
            <a:avLst/>
          </a:prstGeom>
        </p:spPr>
      </p:pic>
      <p:sp>
        <p:nvSpPr>
          <p:cNvPr id="3" name="文字方塊 2">
            <a:extLst>
              <a:ext uri="{FF2B5EF4-FFF2-40B4-BE49-F238E27FC236}">
                <a16:creationId xmlns:a16="http://schemas.microsoft.com/office/drawing/2014/main" id="{DF2CAFD0-F3D3-4AEC-A843-C1ED65722E2D}"/>
              </a:ext>
            </a:extLst>
          </p:cNvPr>
          <p:cNvSpPr txBox="1"/>
          <p:nvPr/>
        </p:nvSpPr>
        <p:spPr>
          <a:xfrm>
            <a:off x="4805686" y="3290648"/>
            <a:ext cx="703862" cy="1200329"/>
          </a:xfrm>
          <a:prstGeom prst="rect">
            <a:avLst/>
          </a:prstGeom>
          <a:noFill/>
        </p:spPr>
        <p:txBody>
          <a:bodyPr wrap="square" rtlCol="0">
            <a:spAutoFit/>
          </a:bodyPr>
          <a:lstStyle/>
          <a:p>
            <a:r>
              <a:rPr lang="en-US" altLang="zh-TW" sz="7200" dirty="0">
                <a:solidFill>
                  <a:schemeClr val="accent1">
                    <a:lumMod val="50000"/>
                  </a:schemeClr>
                </a:solidFill>
                <a:latin typeface="華康硬黑體W7外字集" panose="020B0709000000000000" pitchFamily="49" charset="-120"/>
                <a:ea typeface="華康硬黑體W7外字集" panose="020B0709000000000000" pitchFamily="49" charset="-120"/>
              </a:rPr>
              <a:t>3</a:t>
            </a:r>
            <a:r>
              <a:rPr lang="en-US" altLang="zh-TW" sz="7200" dirty="0">
                <a:solidFill>
                  <a:schemeClr val="accent1">
                    <a:lumMod val="50000"/>
                  </a:schemeClr>
                </a:solidFill>
                <a:latin typeface="華康談楷體W5" panose="03000509000000000000" pitchFamily="65" charset="-120"/>
                <a:ea typeface="華康談楷體W5" panose="03000509000000000000" pitchFamily="65" charset="-120"/>
              </a:rPr>
              <a:t>.</a:t>
            </a:r>
          </a:p>
        </p:txBody>
      </p:sp>
      <p:sp>
        <p:nvSpPr>
          <p:cNvPr id="5" name="文字方塊 4">
            <a:extLst>
              <a:ext uri="{FF2B5EF4-FFF2-40B4-BE49-F238E27FC236}">
                <a16:creationId xmlns:a16="http://schemas.microsoft.com/office/drawing/2014/main" id="{31D5B3DB-A13D-4D90-85C3-AE9DC3361C6C}"/>
              </a:ext>
            </a:extLst>
          </p:cNvPr>
          <p:cNvSpPr txBox="1"/>
          <p:nvPr/>
        </p:nvSpPr>
        <p:spPr>
          <a:xfrm>
            <a:off x="6279263" y="3242628"/>
            <a:ext cx="4004842" cy="1200329"/>
          </a:xfrm>
          <a:prstGeom prst="rect">
            <a:avLst/>
          </a:prstGeom>
          <a:noFill/>
        </p:spPr>
        <p:txBody>
          <a:bodyPr wrap="square">
            <a:spAutoFit/>
          </a:bodyPr>
          <a:lstStyle/>
          <a:p>
            <a:pPr algn="ctr"/>
            <a:r>
              <a:rPr lang="zh-TW" altLang="en-US" sz="72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華康談楷體W5" panose="03000509000000000000" pitchFamily="65" charset="-120"/>
                <a:ea typeface="華康談楷體W5" panose="03000509000000000000" pitchFamily="65" charset="-120"/>
                <a:cs typeface="Calibri" panose="020F0502020204030204"/>
              </a:rPr>
              <a:t>實作進度</a:t>
            </a:r>
            <a:endParaRPr lang="zh-TW" altLang="zh-TW" sz="72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華康談楷體W5" panose="03000509000000000000" pitchFamily="65" charset="-120"/>
              <a:ea typeface="華康談楷體W5" panose="03000509000000000000" pitchFamily="65" charset="-120"/>
              <a:cs typeface="Calibri" panose="020F0502020204030204"/>
            </a:endParaRPr>
          </a:p>
        </p:txBody>
      </p:sp>
      <p:pic>
        <p:nvPicPr>
          <p:cNvPr id="7" name="圖片 6">
            <a:extLst>
              <a:ext uri="{FF2B5EF4-FFF2-40B4-BE49-F238E27FC236}">
                <a16:creationId xmlns:a16="http://schemas.microsoft.com/office/drawing/2014/main" id="{B3342F75-FAFB-40D7-A623-394344CDD0EC}"/>
              </a:ext>
            </a:extLst>
          </p:cNvPr>
          <p:cNvPicPr>
            <a:picLocks noChangeAspect="1"/>
          </p:cNvPicPr>
          <p:nvPr/>
        </p:nvPicPr>
        <p:blipFill>
          <a:blip r:embed="rId3"/>
          <a:stretch>
            <a:fillRect/>
          </a:stretch>
        </p:blipFill>
        <p:spPr>
          <a:xfrm>
            <a:off x="-112024" y="-127320"/>
            <a:ext cx="1991003" cy="8229600"/>
          </a:xfrm>
          <a:prstGeom prst="rect">
            <a:avLst/>
          </a:prstGeom>
        </p:spPr>
      </p:pic>
      <p:pic>
        <p:nvPicPr>
          <p:cNvPr id="9" name="圖片 8">
            <a:extLst>
              <a:ext uri="{FF2B5EF4-FFF2-40B4-BE49-F238E27FC236}">
                <a16:creationId xmlns:a16="http://schemas.microsoft.com/office/drawing/2014/main" id="{786563A1-6A79-4AFA-A4D5-59398C8D47C6}"/>
              </a:ext>
            </a:extLst>
          </p:cNvPr>
          <p:cNvPicPr>
            <a:picLocks noChangeAspect="1"/>
          </p:cNvPicPr>
          <p:nvPr/>
        </p:nvPicPr>
        <p:blipFill>
          <a:blip r:embed="rId4"/>
          <a:stretch>
            <a:fillRect/>
          </a:stretch>
        </p:blipFill>
        <p:spPr>
          <a:xfrm>
            <a:off x="-100449" y="6931972"/>
            <a:ext cx="14754000" cy="1297628"/>
          </a:xfrm>
          <a:prstGeom prst="rect">
            <a:avLst/>
          </a:prstGeom>
        </p:spPr>
      </p:pic>
      <p:cxnSp>
        <p:nvCxnSpPr>
          <p:cNvPr id="6" name="直線接點 5">
            <a:extLst>
              <a:ext uri="{FF2B5EF4-FFF2-40B4-BE49-F238E27FC236}">
                <a16:creationId xmlns:a16="http://schemas.microsoft.com/office/drawing/2014/main" id="{81C615C7-9C47-41F5-A97D-68F698EF4826}"/>
              </a:ext>
            </a:extLst>
          </p:cNvPr>
          <p:cNvCxnSpPr>
            <a:cxnSpLocks/>
          </p:cNvCxnSpPr>
          <p:nvPr/>
        </p:nvCxnSpPr>
        <p:spPr>
          <a:xfrm>
            <a:off x="6400800" y="4570278"/>
            <a:ext cx="400484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64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A3F9F-4CF8-5A6B-0FE7-2DED376D0C89}"/>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3E7CA711-3912-4A09-B77A-1A1C38EA95AC}"/>
              </a:ext>
            </a:extLst>
          </p:cNvPr>
          <p:cNvSpPr/>
          <p:nvPr/>
        </p:nvSpPr>
        <p:spPr>
          <a:xfrm>
            <a:off x="1301636" y="7659625"/>
            <a:ext cx="769996" cy="3568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图形">
            <a:extLst>
              <a:ext uri="{FF2B5EF4-FFF2-40B4-BE49-F238E27FC236}">
                <a16:creationId xmlns:a16="http://schemas.microsoft.com/office/drawing/2014/main" id="{9EDB8721-D1AA-A218-A85A-A9FF89D1B3FF}"/>
              </a:ext>
            </a:extLst>
          </p:cNvPr>
          <p:cNvSpPr/>
          <p:nvPr>
            <p:custDataLst>
              <p:tags r:id="rId1"/>
            </p:custDataLst>
          </p:nvPr>
        </p:nvSpPr>
        <p:spPr>
          <a:xfrm>
            <a:off x="-623442" y="410895"/>
            <a:ext cx="5403989"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zh-TW" sz="4800" b="1" dirty="0">
                <a:solidFill>
                  <a:srgbClr val="FFFFFF"/>
                </a:solidFill>
                <a:latin typeface="Calibri"/>
                <a:ea typeface="標楷體"/>
                <a:cs typeface="Calibri"/>
              </a:rPr>
              <a:t>模型訓練架構</a:t>
            </a:r>
            <a:endParaRPr lang="zh-TW" altLang="en-US" sz="4800" b="1" dirty="0">
              <a:solidFill>
                <a:srgbClr val="FFFFFF"/>
              </a:solidFill>
              <a:latin typeface="Calibri"/>
              <a:ea typeface="標楷體"/>
              <a:cs typeface="Calibri"/>
            </a:endParaRPr>
          </a:p>
        </p:txBody>
      </p:sp>
      <p:pic>
        <p:nvPicPr>
          <p:cNvPr id="4" name="圖片 3">
            <a:extLst>
              <a:ext uri="{FF2B5EF4-FFF2-40B4-BE49-F238E27FC236}">
                <a16:creationId xmlns:a16="http://schemas.microsoft.com/office/drawing/2014/main" id="{CCB6371C-9B74-4791-AB15-24A425563547}"/>
              </a:ext>
            </a:extLst>
          </p:cNvPr>
          <p:cNvPicPr>
            <a:picLocks noChangeAspect="1"/>
          </p:cNvPicPr>
          <p:nvPr/>
        </p:nvPicPr>
        <p:blipFill>
          <a:blip r:embed="rId4"/>
          <a:srcRect/>
          <a:stretch/>
        </p:blipFill>
        <p:spPr>
          <a:xfrm>
            <a:off x="2844221" y="1771249"/>
            <a:ext cx="9343040" cy="4241753"/>
          </a:xfrm>
          <a:prstGeom prst="rect">
            <a:avLst/>
          </a:prstGeom>
        </p:spPr>
      </p:pic>
      <p:sp>
        <p:nvSpPr>
          <p:cNvPr id="6" name="文字方塊 5">
            <a:extLst>
              <a:ext uri="{FF2B5EF4-FFF2-40B4-BE49-F238E27FC236}">
                <a16:creationId xmlns:a16="http://schemas.microsoft.com/office/drawing/2014/main" id="{14877071-15FE-A92A-94B5-8CB1DFE48EE6}"/>
              </a:ext>
            </a:extLst>
          </p:cNvPr>
          <p:cNvSpPr txBox="1"/>
          <p:nvPr/>
        </p:nvSpPr>
        <p:spPr>
          <a:xfrm>
            <a:off x="1523999" y="6433709"/>
            <a:ext cx="11582401" cy="1384995"/>
          </a:xfrm>
          <a:prstGeom prst="rect">
            <a:avLst/>
          </a:prstGeom>
          <a:noFill/>
        </p:spPr>
        <p:txBody>
          <a:bodyPr wrap="square">
            <a:spAutoFit/>
          </a:bodyPr>
          <a:lstStyle/>
          <a:p>
            <a:pPr algn="ctr"/>
            <a:r>
              <a:rPr lang="zh-TW" altLang="zh-TW" sz="2800" dirty="0">
                <a:effectLst/>
                <a:latin typeface="Times New Roman" panose="02020603050405020304" pitchFamily="18" charset="0"/>
                <a:ea typeface="標楷體" panose="03000509000000000000" pitchFamily="65" charset="-120"/>
                <a:cs typeface="Times New Roman" panose="02020603050405020304" pitchFamily="18" charset="0"/>
              </a:rPr>
              <a:t>透過資料分割與擴增提升模型泛化能力，並以</a:t>
            </a:r>
            <a:r>
              <a:rPr lang="en-US" altLang="zh-TW" sz="2800" dirty="0">
                <a:effectLst/>
                <a:latin typeface="Times New Roman" panose="02020603050405020304" pitchFamily="18" charset="0"/>
                <a:ea typeface="標楷體" panose="03000509000000000000" pitchFamily="65" charset="-120"/>
              </a:rPr>
              <a:t>CNN</a:t>
            </a:r>
            <a:r>
              <a:rPr lang="zh-TW" altLang="zh-TW" sz="2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dirty="0">
                <a:effectLst/>
                <a:latin typeface="Times New Roman" panose="02020603050405020304" pitchFamily="18" charset="0"/>
                <a:ea typeface="標楷體" panose="03000509000000000000" pitchFamily="65" charset="-120"/>
              </a:rPr>
              <a:t>VGG16</a:t>
            </a:r>
            <a:r>
              <a:rPr lang="zh-TW" altLang="zh-TW" sz="2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dirty="0">
                <a:effectLst/>
                <a:latin typeface="Times New Roman" panose="02020603050405020304" pitchFamily="18" charset="0"/>
                <a:ea typeface="標楷體" panose="03000509000000000000" pitchFamily="65" charset="-120"/>
              </a:rPr>
              <a:t>ResNet50</a:t>
            </a:r>
            <a:r>
              <a:rPr lang="zh-TW" altLang="zh-TW" sz="2800" dirty="0">
                <a:effectLst/>
                <a:latin typeface="Times New Roman" panose="02020603050405020304" pitchFamily="18" charset="0"/>
                <a:ea typeface="標楷體" panose="03000509000000000000" pitchFamily="65" charset="-120"/>
                <a:cs typeface="Times New Roman" panose="02020603050405020304" pitchFamily="18" charset="0"/>
              </a:rPr>
              <a:t>進行糖尿病視網膜病變五分類訓練。</a:t>
            </a:r>
            <a:endParaRPr lang="en-US" altLang="zh-TW" sz="28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dirty="0">
                <a:effectLst/>
                <a:latin typeface="Times New Roman" panose="02020603050405020304" pitchFamily="18" charset="0"/>
                <a:ea typeface="標楷體" panose="03000509000000000000" pitchFamily="65" charset="-120"/>
                <a:cs typeface="Times New Roman" panose="02020603050405020304" pitchFamily="18" charset="0"/>
              </a:rPr>
              <a:t>最後以準確率、損失函數與混淆矩陣等指標評估模型效能與實用性</a:t>
            </a:r>
            <a:endParaRPr lang="zh-TW" altLang="en-US" sz="2800" dirty="0"/>
          </a:p>
        </p:txBody>
      </p:sp>
      <p:sp>
        <p:nvSpPr>
          <p:cNvPr id="9" name="爆炸: 八角 8">
            <a:extLst>
              <a:ext uri="{FF2B5EF4-FFF2-40B4-BE49-F238E27FC236}">
                <a16:creationId xmlns:a16="http://schemas.microsoft.com/office/drawing/2014/main" id="{A799CDE8-91D3-46ED-716E-9D90B82BB246}"/>
              </a:ext>
            </a:extLst>
          </p:cNvPr>
          <p:cNvSpPr/>
          <p:nvPr/>
        </p:nvSpPr>
        <p:spPr>
          <a:xfrm rot="19758479">
            <a:off x="11619535" y="310585"/>
            <a:ext cx="2973728" cy="2257016"/>
          </a:xfrm>
          <a:prstGeom prst="irregularSeal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VGG16</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10" name="爆炸: 八角 9">
            <a:extLst>
              <a:ext uri="{FF2B5EF4-FFF2-40B4-BE49-F238E27FC236}">
                <a16:creationId xmlns:a16="http://schemas.microsoft.com/office/drawing/2014/main" id="{4B198EF0-EC04-8841-1255-23D4C98A4216}"/>
              </a:ext>
            </a:extLst>
          </p:cNvPr>
          <p:cNvSpPr/>
          <p:nvPr/>
        </p:nvSpPr>
        <p:spPr>
          <a:xfrm rot="1569361">
            <a:off x="-319361" y="2118449"/>
            <a:ext cx="3101050" cy="2100010"/>
          </a:xfrm>
          <a:prstGeom prst="irregularSeal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CNN</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11" name="爆炸: 八角 10">
            <a:extLst>
              <a:ext uri="{FF2B5EF4-FFF2-40B4-BE49-F238E27FC236}">
                <a16:creationId xmlns:a16="http://schemas.microsoft.com/office/drawing/2014/main" id="{A0DF0DFC-DB47-5823-6AA4-78DC3F5F0D09}"/>
              </a:ext>
            </a:extLst>
          </p:cNvPr>
          <p:cNvSpPr/>
          <p:nvPr/>
        </p:nvSpPr>
        <p:spPr>
          <a:xfrm rot="20348320">
            <a:off x="-727420" y="6634865"/>
            <a:ext cx="3008533" cy="2049521"/>
          </a:xfrm>
          <a:prstGeom prst="irregularSeal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effectLst/>
                <a:latin typeface="Times New Roman" panose="02020603050405020304" pitchFamily="18" charset="0"/>
                <a:ea typeface="標楷體" panose="03000509000000000000" pitchFamily="65" charset="-120"/>
              </a:rPr>
              <a:t>ResNet50</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2578708"/>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8A391-EA65-19D8-6862-FC14FBB73917}"/>
            </a:ext>
          </a:extLst>
        </p:cNvPr>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74069D97-F8BF-2A08-FA8F-0F2E7F531408}"/>
              </a:ext>
            </a:extLst>
          </p:cNvPr>
          <p:cNvSpPr/>
          <p:nvPr/>
        </p:nvSpPr>
        <p:spPr>
          <a:xfrm>
            <a:off x="12093371" y="5668416"/>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9" name="任意多边形: 形状 14">
            <a:extLst>
              <a:ext uri="{FF2B5EF4-FFF2-40B4-BE49-F238E27FC236}">
                <a16:creationId xmlns:a16="http://schemas.microsoft.com/office/drawing/2014/main" id="{CDE35F68-99DB-45D1-95FC-FC7261D71A3B}"/>
              </a:ext>
            </a:extLst>
          </p:cNvPr>
          <p:cNvSpPr/>
          <p:nvPr/>
        </p:nvSpPr>
        <p:spPr>
          <a:xfrm>
            <a:off x="2741784" y="1455650"/>
            <a:ext cx="11499925" cy="631474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ln w="38100"/>
        </p:spPr>
        <p:style>
          <a:lnRef idx="2">
            <a:schemeClr val="accent5"/>
          </a:lnRef>
          <a:fillRef idx="1">
            <a:schemeClr val="lt1"/>
          </a:fillRef>
          <a:effectRef idx="0">
            <a:schemeClr val="accent5"/>
          </a:effectRef>
          <a:fontRef idx="minor">
            <a:schemeClr val="dk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1" name="图形">
            <a:extLst>
              <a:ext uri="{FF2B5EF4-FFF2-40B4-BE49-F238E27FC236}">
                <a16:creationId xmlns:a16="http://schemas.microsoft.com/office/drawing/2014/main" id="{18557DED-8038-A94A-AACC-ECBF1ECEA8F6}"/>
              </a:ext>
            </a:extLst>
          </p:cNvPr>
          <p:cNvSpPr/>
          <p:nvPr>
            <p:custDataLst>
              <p:tags r:id="rId1"/>
            </p:custDataLst>
          </p:nvPr>
        </p:nvSpPr>
        <p:spPr>
          <a:xfrm>
            <a:off x="700640" y="292107"/>
            <a:ext cx="3024000" cy="721386"/>
          </a:xfrm>
          <a:prstGeom prst="roundRect">
            <a:avLst>
              <a:gd name="adj" fmla="val 24534"/>
            </a:avLst>
          </a:prstGeom>
          <a:solidFill>
            <a:schemeClr val="bg1"/>
          </a:solidFill>
          <a:ln w="28575">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accent1"/>
                </a:solidFill>
                <a:latin typeface="Microsoft YaHei"/>
                <a:ea typeface="Microsoft YaHei"/>
              </a:rPr>
              <a:t>CNN</a:t>
            </a:r>
            <a:endParaRPr lang="zh-TW" altLang="en-US" sz="3200" b="1" dirty="0">
              <a:solidFill>
                <a:schemeClr val="accent1"/>
              </a:solidFill>
              <a:latin typeface="Microsoft YaHei"/>
              <a:ea typeface="Microsoft YaHei"/>
            </a:endParaRPr>
          </a:p>
        </p:txBody>
      </p:sp>
      <p:sp>
        <p:nvSpPr>
          <p:cNvPr id="3" name="椭圆 12">
            <a:extLst>
              <a:ext uri="{FF2B5EF4-FFF2-40B4-BE49-F238E27FC236}">
                <a16:creationId xmlns:a16="http://schemas.microsoft.com/office/drawing/2014/main" id="{F126838C-BD5B-00F9-FC76-E6AD842C447B}"/>
              </a:ext>
            </a:extLst>
          </p:cNvPr>
          <p:cNvSpPr/>
          <p:nvPr/>
        </p:nvSpPr>
        <p:spPr>
          <a:xfrm>
            <a:off x="-349025" y="6690970"/>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11" name="图形">
            <a:extLst>
              <a:ext uri="{FF2B5EF4-FFF2-40B4-BE49-F238E27FC236}">
                <a16:creationId xmlns:a16="http://schemas.microsoft.com/office/drawing/2014/main" id="{307416ED-F319-4701-9B83-25B55BB89204}"/>
              </a:ext>
            </a:extLst>
          </p:cNvPr>
          <p:cNvSpPr/>
          <p:nvPr>
            <p:custDataLst>
              <p:tags r:id="rId2"/>
            </p:custDataLst>
          </p:nvPr>
        </p:nvSpPr>
        <p:spPr>
          <a:xfrm>
            <a:off x="4106855" y="292107"/>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bg1">
                    <a:lumMod val="75000"/>
                  </a:schemeClr>
                </a:solidFill>
                <a:latin typeface="Microsoft YaHei"/>
                <a:ea typeface="Microsoft YaHei"/>
              </a:rPr>
              <a:t>ResNet50</a:t>
            </a:r>
            <a:endParaRPr lang="zh-TW" altLang="en-US" sz="3200" b="1" dirty="0">
              <a:solidFill>
                <a:schemeClr val="bg1">
                  <a:lumMod val="75000"/>
                </a:schemeClr>
              </a:solidFill>
              <a:latin typeface="Microsoft YaHei"/>
              <a:ea typeface="Microsoft YaHei"/>
            </a:endParaRPr>
          </a:p>
        </p:txBody>
      </p:sp>
      <p:sp>
        <p:nvSpPr>
          <p:cNvPr id="12" name="图形">
            <a:extLst>
              <a:ext uri="{FF2B5EF4-FFF2-40B4-BE49-F238E27FC236}">
                <a16:creationId xmlns:a16="http://schemas.microsoft.com/office/drawing/2014/main" id="{4B2BFAC9-F12E-4610-A12D-4F5E17ECBD4F}"/>
              </a:ext>
            </a:extLst>
          </p:cNvPr>
          <p:cNvSpPr/>
          <p:nvPr>
            <p:custDataLst>
              <p:tags r:id="rId3"/>
            </p:custDataLst>
          </p:nvPr>
        </p:nvSpPr>
        <p:spPr>
          <a:xfrm>
            <a:off x="7513069" y="292107"/>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bg1">
                    <a:lumMod val="75000"/>
                  </a:schemeClr>
                </a:solidFill>
                <a:latin typeface="Microsoft YaHei"/>
                <a:ea typeface="Microsoft YaHei"/>
              </a:rPr>
              <a:t>VGG16</a:t>
            </a:r>
            <a:endParaRPr lang="zh-TW" altLang="en-US" sz="3200" b="1" dirty="0">
              <a:solidFill>
                <a:schemeClr val="bg1">
                  <a:lumMod val="75000"/>
                </a:schemeClr>
              </a:solidFill>
              <a:latin typeface="Microsoft YaHei"/>
              <a:ea typeface="Microsoft YaHei"/>
            </a:endParaRPr>
          </a:p>
        </p:txBody>
      </p:sp>
      <p:sp>
        <p:nvSpPr>
          <p:cNvPr id="10" name="图形">
            <a:extLst>
              <a:ext uri="{FF2B5EF4-FFF2-40B4-BE49-F238E27FC236}">
                <a16:creationId xmlns:a16="http://schemas.microsoft.com/office/drawing/2014/main" id="{D1EEB7EB-9D94-4187-BB86-F393624903F2}"/>
              </a:ext>
            </a:extLst>
          </p:cNvPr>
          <p:cNvSpPr/>
          <p:nvPr>
            <p:custDataLst>
              <p:tags r:id="rId4"/>
            </p:custDataLst>
          </p:nvPr>
        </p:nvSpPr>
        <p:spPr>
          <a:xfrm>
            <a:off x="372360" y="2348277"/>
            <a:ext cx="2167723" cy="721386"/>
          </a:xfrm>
          <a:prstGeom prst="roundRect">
            <a:avLst>
              <a:gd name="adj" fmla="val 24534"/>
            </a:avLst>
          </a:prstGeom>
          <a:solidFill>
            <a:schemeClr val="bg1"/>
          </a:solidFill>
          <a:ln w="28575">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000" b="1" dirty="0">
                <a:solidFill>
                  <a:schemeClr val="accent1"/>
                </a:solidFill>
                <a:latin typeface="Microsoft YaHei"/>
                <a:ea typeface="Microsoft YaHei"/>
              </a:rPr>
              <a:t>CNN</a:t>
            </a:r>
            <a:endParaRPr lang="zh-TW" altLang="en-US" sz="3000" b="1" dirty="0">
              <a:solidFill>
                <a:schemeClr val="accent1"/>
              </a:solidFill>
              <a:latin typeface="Microsoft YaHei"/>
              <a:ea typeface="Microsoft YaHei"/>
            </a:endParaRPr>
          </a:p>
        </p:txBody>
      </p:sp>
      <p:sp>
        <p:nvSpPr>
          <p:cNvPr id="2" name="图形">
            <a:extLst>
              <a:ext uri="{FF2B5EF4-FFF2-40B4-BE49-F238E27FC236}">
                <a16:creationId xmlns:a16="http://schemas.microsoft.com/office/drawing/2014/main" id="{8CBC532B-ADB5-DCC1-426C-921A0AA5E2ED}"/>
              </a:ext>
            </a:extLst>
          </p:cNvPr>
          <p:cNvSpPr/>
          <p:nvPr>
            <p:custDataLst>
              <p:tags r:id="rId5"/>
            </p:custDataLst>
          </p:nvPr>
        </p:nvSpPr>
        <p:spPr>
          <a:xfrm>
            <a:off x="10905760" y="305980"/>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3200" b="1" dirty="0">
                <a:solidFill>
                  <a:schemeClr val="bg1">
                    <a:lumMod val="75000"/>
                  </a:schemeClr>
                </a:solidFill>
                <a:latin typeface="Microsoft YaHei"/>
                <a:ea typeface="Microsoft YaHei"/>
              </a:rPr>
              <a:t>綜合分析</a:t>
            </a:r>
          </a:p>
        </p:txBody>
      </p:sp>
      <p:grpSp>
        <p:nvGrpSpPr>
          <p:cNvPr id="27" name="GB">
            <a:extLst>
              <a:ext uri="{FF2B5EF4-FFF2-40B4-BE49-F238E27FC236}">
                <a16:creationId xmlns:a16="http://schemas.microsoft.com/office/drawing/2014/main" id="{E1069F7A-85D5-4BBC-A8DE-1E061D93DB3D}"/>
              </a:ext>
            </a:extLst>
          </p:cNvPr>
          <p:cNvGrpSpPr/>
          <p:nvPr/>
        </p:nvGrpSpPr>
        <p:grpSpPr>
          <a:xfrm>
            <a:off x="3189226" y="1950879"/>
            <a:ext cx="10754058" cy="5562482"/>
            <a:chOff x="3189226" y="1950879"/>
            <a:chExt cx="10754058" cy="5562482"/>
          </a:xfrm>
        </p:grpSpPr>
        <p:sp>
          <p:nvSpPr>
            <p:cNvPr id="15" name="文字方塊 14">
              <a:extLst>
                <a:ext uri="{FF2B5EF4-FFF2-40B4-BE49-F238E27FC236}">
                  <a16:creationId xmlns:a16="http://schemas.microsoft.com/office/drawing/2014/main" id="{86B3545E-A550-44D7-8374-3412450CA676}"/>
                </a:ext>
              </a:extLst>
            </p:cNvPr>
            <p:cNvSpPr txBox="1"/>
            <p:nvPr/>
          </p:nvSpPr>
          <p:spPr>
            <a:xfrm>
              <a:off x="3349097" y="1950879"/>
              <a:ext cx="10114240" cy="168982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TW" altLang="en-US" sz="2400" dirty="0">
                  <a:latin typeface="Microsoft JhengHei UI" panose="020B0604030504040204" pitchFamily="34" charset="-120"/>
                  <a:ea typeface="Microsoft JhengHei UI" panose="020B0604030504040204" pitchFamily="34" charset="-120"/>
                  <a:cs typeface="Times New Roman" panose="02020603050405020304" pitchFamily="18" charset="0"/>
                </a:rPr>
                <a:t>將</a:t>
              </a:r>
              <a:r>
                <a:rPr lang="zh-TW"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資料集依比例劃分為訓練集</a:t>
              </a:r>
              <a:r>
                <a:rPr lang="en-US"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70%</a:t>
              </a:r>
              <a:r>
                <a:rPr lang="zh-TW"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、驗證集</a:t>
              </a:r>
              <a:r>
                <a:rPr lang="en-US"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15%</a:t>
              </a:r>
              <a:r>
                <a:rPr lang="zh-TW"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及測試集</a:t>
              </a:r>
              <a:r>
                <a:rPr lang="en-US"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15%</a:t>
              </a:r>
            </a:p>
            <a:p>
              <a:pPr marL="342900" indent="-342900">
                <a:lnSpc>
                  <a:spcPct val="150000"/>
                </a:lnSpc>
                <a:buFont typeface="Arial" panose="020B0604020202020204" pitchFamily="34" charset="0"/>
                <a:buChar char="•"/>
              </a:pPr>
              <a:r>
                <a:rPr lang="zh-TW" altLang="zh-TW"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將圖片尺寸統一</a:t>
              </a:r>
              <a:r>
                <a:rPr lang="zh-TW" altLang="en-US"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大小</a:t>
              </a:r>
              <a:r>
                <a:rPr lang="zh-TW" altLang="zh-TW"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a:t>
              </a:r>
              <a:r>
                <a:rPr lang="en-US" altLang="zh-TW" sz="2400" dirty="0">
                  <a:effectLst/>
                  <a:latin typeface="Microsoft JhengHei UI" panose="020B0604030504040204" pitchFamily="34" charset="-120"/>
                  <a:ea typeface="Microsoft JhengHei UI" panose="020B0604030504040204" pitchFamily="34" charset="-120"/>
                </a:rPr>
                <a:t>224</a:t>
              </a:r>
              <a:r>
                <a:rPr lang="zh-TW" altLang="zh-TW"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a:t>
              </a:r>
              <a:r>
                <a:rPr lang="en-US" altLang="zh-TW" sz="2400" dirty="0">
                  <a:effectLst/>
                  <a:latin typeface="Microsoft JhengHei UI" panose="020B0604030504040204" pitchFamily="34" charset="-120"/>
                  <a:ea typeface="Microsoft JhengHei UI" panose="020B0604030504040204" pitchFamily="34" charset="-120"/>
                </a:rPr>
                <a:t>224</a:t>
              </a:r>
              <a:r>
                <a:rPr lang="zh-TW" altLang="zh-TW"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）後在</a:t>
              </a:r>
              <a:r>
                <a:rPr lang="en-US" altLang="zh-TW" sz="2400" dirty="0">
                  <a:effectLst/>
                  <a:latin typeface="Microsoft JhengHei UI" panose="020B0604030504040204" pitchFamily="34" charset="-120"/>
                  <a:ea typeface="Microsoft JhengHei UI" panose="020B0604030504040204" pitchFamily="34" charset="-120"/>
                </a:rPr>
                <a:t>OpenCV</a:t>
              </a:r>
              <a:r>
                <a:rPr lang="zh-TW" altLang="zh-TW"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中進行高斯模糊處</a:t>
              </a:r>
              <a:r>
                <a:rPr lang="zh-TW" altLang="en-US"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理</a:t>
              </a:r>
              <a:r>
                <a:rPr lang="zh-TW" altLang="zh-TW"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a:t>
              </a:r>
              <a:r>
                <a:rPr lang="en-US" altLang="zh-TW" sz="2400" dirty="0">
                  <a:effectLst/>
                  <a:latin typeface="Microsoft JhengHei UI" panose="020B0604030504040204" pitchFamily="34" charset="-120"/>
                  <a:ea typeface="Microsoft JhengHei UI" panose="020B0604030504040204" pitchFamily="34" charset="-120"/>
                </a:rPr>
                <a:t>Gaussian Blur</a:t>
              </a:r>
              <a:r>
                <a:rPr lang="zh-TW" altLang="zh-TW"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 ）</a:t>
              </a:r>
              <a:r>
                <a:rPr lang="zh-TW" altLang="en-US" sz="2400" dirty="0">
                  <a:latin typeface="Microsoft JhengHei UI" panose="020B0604030504040204" pitchFamily="34" charset="-120"/>
                  <a:ea typeface="Microsoft JhengHei UI" panose="020B0604030504040204" pitchFamily="34" charset="-120"/>
                  <a:cs typeface="Times New Roman" panose="02020603050405020304" pitchFamily="18" charset="0"/>
                </a:rPr>
                <a:t>，讓</a:t>
              </a:r>
              <a:r>
                <a:rPr lang="zh-TW" altLang="zh-TW" sz="24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圖片在進行銳化後會使病變狀態更明顯</a:t>
              </a:r>
              <a:endParaRPr lang="zh-TW" altLang="en-US" sz="2400" dirty="0">
                <a:latin typeface="Microsoft JhengHei UI" panose="020B0604030504040204" pitchFamily="34" charset="-120"/>
                <a:ea typeface="Microsoft JhengHei UI" panose="020B0604030504040204" pitchFamily="34" charset="-120"/>
              </a:endParaRPr>
            </a:p>
          </p:txBody>
        </p:sp>
        <p:pic>
          <p:nvPicPr>
            <p:cNvPr id="17" name="圖片 16" descr="一張含有 螢幕擷取畫面, 天體, 行星, 圓形 的圖片&#10;&#10;AI 產生的內容可能不正確。">
              <a:extLst>
                <a:ext uri="{FF2B5EF4-FFF2-40B4-BE49-F238E27FC236}">
                  <a16:creationId xmlns:a16="http://schemas.microsoft.com/office/drawing/2014/main" id="{AC25AF15-DFF4-4BDC-978C-EC6E0B5762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9226" y="4245203"/>
              <a:ext cx="10754058" cy="2898826"/>
            </a:xfrm>
            <a:prstGeom prst="rect">
              <a:avLst/>
            </a:prstGeom>
          </p:spPr>
        </p:pic>
        <p:sp>
          <p:nvSpPr>
            <p:cNvPr id="18" name="文字方塊 17">
              <a:extLst>
                <a:ext uri="{FF2B5EF4-FFF2-40B4-BE49-F238E27FC236}">
                  <a16:creationId xmlns:a16="http://schemas.microsoft.com/office/drawing/2014/main" id="{580AD6B4-50C2-4FC4-929B-8912373B44F6}"/>
                </a:ext>
              </a:extLst>
            </p:cNvPr>
            <p:cNvSpPr txBox="1"/>
            <p:nvPr/>
          </p:nvSpPr>
          <p:spPr>
            <a:xfrm>
              <a:off x="3189226" y="7144029"/>
              <a:ext cx="2241530" cy="369332"/>
            </a:xfrm>
            <a:prstGeom prst="rect">
              <a:avLst/>
            </a:prstGeom>
            <a:noFill/>
          </p:spPr>
          <p:txBody>
            <a:bodyPr wrap="square">
              <a:spAutoFit/>
            </a:bodyPr>
            <a:lstStyle/>
            <a:p>
              <a:r>
                <a:rPr lang="en-US" altLang="zh-TW" sz="18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a:t>
              </a:r>
              <a:r>
                <a:rPr lang="zh-TW" altLang="en-US" sz="18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 </a:t>
              </a:r>
              <a:r>
                <a:rPr lang="zh-TW" altLang="zh-TW" sz="18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高斯處理變化圖</a:t>
              </a:r>
              <a:endParaRPr lang="zh-TW" altLang="en-US" dirty="0">
                <a:latin typeface="Microsoft JhengHei UI" panose="020B0604030504040204" pitchFamily="34" charset="-120"/>
                <a:ea typeface="Microsoft JhengHei UI" panose="020B0604030504040204" pitchFamily="34" charset="-120"/>
              </a:endParaRPr>
            </a:p>
          </p:txBody>
        </p:sp>
      </p:grpSp>
      <p:grpSp>
        <p:nvGrpSpPr>
          <p:cNvPr id="5" name="ACC">
            <a:extLst>
              <a:ext uri="{FF2B5EF4-FFF2-40B4-BE49-F238E27FC236}">
                <a16:creationId xmlns:a16="http://schemas.microsoft.com/office/drawing/2014/main" id="{18CD9E5D-F605-4440-9997-561E393AA484}"/>
              </a:ext>
            </a:extLst>
          </p:cNvPr>
          <p:cNvGrpSpPr/>
          <p:nvPr/>
        </p:nvGrpSpPr>
        <p:grpSpPr>
          <a:xfrm>
            <a:off x="3225877" y="1728392"/>
            <a:ext cx="10589001" cy="5916801"/>
            <a:chOff x="3354283" y="1763517"/>
            <a:chExt cx="10589001" cy="5916801"/>
          </a:xfrm>
        </p:grpSpPr>
        <p:pic>
          <p:nvPicPr>
            <p:cNvPr id="22" name="圖片 21" descr="一張含有 文字, 螢幕擷取畫面, 字型, 行 的圖片&#10;&#10;AI 產生的內容可能不正確。">
              <a:extLst>
                <a:ext uri="{FF2B5EF4-FFF2-40B4-BE49-F238E27FC236}">
                  <a16:creationId xmlns:a16="http://schemas.microsoft.com/office/drawing/2014/main" id="{4A328050-08AE-49B7-871C-A111114EA3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4283" y="2348277"/>
              <a:ext cx="10589001" cy="1365377"/>
            </a:xfrm>
            <a:prstGeom prst="rect">
              <a:avLst/>
            </a:prstGeom>
          </p:spPr>
        </p:pic>
        <p:pic>
          <p:nvPicPr>
            <p:cNvPr id="23" name="圖片 22" descr="一張含有 行, 圖表, 繪圖, 平行 的圖片&#10;&#10;AI 產生的內容可能不正確。">
              <a:extLst>
                <a:ext uri="{FF2B5EF4-FFF2-40B4-BE49-F238E27FC236}">
                  <a16:creationId xmlns:a16="http://schemas.microsoft.com/office/drawing/2014/main" id="{EA1A0604-6883-4D00-82D6-B198FA5B31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53733" y="4362753"/>
              <a:ext cx="8692647" cy="3317565"/>
            </a:xfrm>
            <a:prstGeom prst="rect">
              <a:avLst/>
            </a:prstGeom>
          </p:spPr>
        </p:pic>
        <p:sp>
          <p:nvSpPr>
            <p:cNvPr id="24" name="文字方塊 23">
              <a:extLst>
                <a:ext uri="{FF2B5EF4-FFF2-40B4-BE49-F238E27FC236}">
                  <a16:creationId xmlns:a16="http://schemas.microsoft.com/office/drawing/2014/main" id="{41A14F7D-D5C7-4772-9AB8-5A02A6D4A27E}"/>
                </a:ext>
              </a:extLst>
            </p:cNvPr>
            <p:cNvSpPr txBox="1"/>
            <p:nvPr/>
          </p:nvSpPr>
          <p:spPr>
            <a:xfrm>
              <a:off x="3471985" y="1763517"/>
              <a:ext cx="3458902" cy="400110"/>
            </a:xfrm>
            <a:prstGeom prst="rect">
              <a:avLst/>
            </a:prstGeom>
            <a:noFill/>
          </p:spPr>
          <p:txBody>
            <a:bodyPr wrap="square">
              <a:spAutoFit/>
            </a:bodyPr>
            <a:lstStyle/>
            <a:p>
              <a:pPr marL="342900" indent="-342900">
                <a:buFont typeface="Arial" panose="020B0604020202020204" pitchFamily="34" charset="0"/>
                <a:buChar char="•"/>
              </a:pPr>
              <a:r>
                <a:rPr lang="zh-TW" altLang="zh-TW"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二分法的訓練結果</a:t>
              </a:r>
              <a:endParaRPr lang="zh-TW" altLang="en-US" sz="2000" b="1" dirty="0">
                <a:latin typeface="Microsoft JhengHei UI" panose="020B0604030504040204" pitchFamily="34" charset="-120"/>
                <a:ea typeface="Microsoft JhengHei UI" panose="020B0604030504040204" pitchFamily="34" charset="-120"/>
              </a:endParaRPr>
            </a:p>
          </p:txBody>
        </p:sp>
        <p:sp>
          <p:nvSpPr>
            <p:cNvPr id="25" name="文字方塊 24">
              <a:extLst>
                <a:ext uri="{FF2B5EF4-FFF2-40B4-BE49-F238E27FC236}">
                  <a16:creationId xmlns:a16="http://schemas.microsoft.com/office/drawing/2014/main" id="{39BCB203-BFFC-4DAD-9FFA-95A3DB4244AD}"/>
                </a:ext>
              </a:extLst>
            </p:cNvPr>
            <p:cNvSpPr txBox="1"/>
            <p:nvPr/>
          </p:nvSpPr>
          <p:spPr>
            <a:xfrm>
              <a:off x="3471985" y="3840313"/>
              <a:ext cx="4678102" cy="400110"/>
            </a:xfrm>
            <a:prstGeom prst="rect">
              <a:avLst/>
            </a:prstGeom>
            <a:noFill/>
          </p:spPr>
          <p:txBody>
            <a:bodyPr wrap="square">
              <a:spAutoFit/>
            </a:bodyPr>
            <a:lstStyle/>
            <a:p>
              <a:pPr marL="342900" indent="-342900">
                <a:buFont typeface="Arial" panose="020B0604020202020204" pitchFamily="34" charset="0"/>
                <a:buChar char="•"/>
              </a:pPr>
              <a:r>
                <a:rPr lang="zh-TW" altLang="zh-TW"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二分法的</a:t>
              </a:r>
              <a:r>
                <a:rPr lang="en-US" altLang="zh-TW"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Accuracy</a:t>
              </a:r>
              <a:r>
                <a:rPr lang="zh-TW" altLang="en-US"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與</a:t>
              </a:r>
              <a:r>
                <a:rPr lang="en-US" altLang="zh-TW"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Loss</a:t>
              </a:r>
              <a:r>
                <a:rPr lang="zh-TW" altLang="en-US"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曲線圖</a:t>
              </a:r>
              <a:endParaRPr lang="zh-TW" altLang="en-US" sz="2000" b="1" dirty="0">
                <a:latin typeface="Microsoft JhengHei UI" panose="020B0604030504040204" pitchFamily="34" charset="-120"/>
                <a:ea typeface="Microsoft JhengHei UI" panose="020B0604030504040204" pitchFamily="34" charset="-120"/>
              </a:endParaRPr>
            </a:p>
          </p:txBody>
        </p:sp>
      </p:grpSp>
      <p:pic>
        <p:nvPicPr>
          <p:cNvPr id="26" name="架構">
            <a:extLst>
              <a:ext uri="{FF2B5EF4-FFF2-40B4-BE49-F238E27FC236}">
                <a16:creationId xmlns:a16="http://schemas.microsoft.com/office/drawing/2014/main" id="{C6564B08-38CD-4A07-83A4-F051D5905C67}"/>
              </a:ext>
            </a:extLst>
          </p:cNvPr>
          <p:cNvPicPr>
            <a:picLocks noChangeAspect="1"/>
          </p:cNvPicPr>
          <p:nvPr/>
        </p:nvPicPr>
        <p:blipFill>
          <a:blip r:embed="rId12"/>
          <a:stretch>
            <a:fillRect/>
          </a:stretch>
        </p:blipFill>
        <p:spPr>
          <a:xfrm>
            <a:off x="2956939" y="1639541"/>
            <a:ext cx="11069613" cy="6040777"/>
          </a:xfrm>
          <a:prstGeom prst="rect">
            <a:avLst/>
          </a:prstGeom>
        </p:spPr>
      </p:pic>
      <p:sp>
        <p:nvSpPr>
          <p:cNvPr id="28" name="图形">
            <a:extLst>
              <a:ext uri="{FF2B5EF4-FFF2-40B4-BE49-F238E27FC236}">
                <a16:creationId xmlns:a16="http://schemas.microsoft.com/office/drawing/2014/main" id="{2E5411DD-C21D-453D-81A6-F0C253E66EA1}"/>
              </a:ext>
            </a:extLst>
          </p:cNvPr>
          <p:cNvSpPr/>
          <p:nvPr>
            <p:custDataLst>
              <p:tags r:id="rId6"/>
            </p:custDataLst>
          </p:nvPr>
        </p:nvSpPr>
        <p:spPr>
          <a:xfrm>
            <a:off x="293460" y="3439260"/>
            <a:ext cx="2365056" cy="2696582"/>
          </a:xfrm>
          <a:prstGeom prst="roundRect">
            <a:avLst>
              <a:gd name="adj" fmla="val 0"/>
            </a:avLst>
          </a:prstGeom>
          <a:noFill/>
          <a:ln w="28575">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457182" indent="-457182">
              <a:lnSpc>
                <a:spcPct val="150000"/>
              </a:lnSpc>
              <a:buFont typeface="Arial" panose="020B0604020202020204" pitchFamily="34" charset="0"/>
              <a:buChar char="•"/>
            </a:pPr>
            <a:r>
              <a:rPr lang="zh-TW" altLang="en-US" sz="2800" b="1" dirty="0">
                <a:solidFill>
                  <a:schemeClr val="bg1">
                    <a:lumMod val="75000"/>
                  </a:schemeClr>
                </a:solidFill>
                <a:latin typeface="Microsoft YaHei"/>
                <a:ea typeface="Microsoft YaHei"/>
              </a:rPr>
              <a:t>資料前處理</a:t>
            </a:r>
            <a:endParaRPr lang="en-US" altLang="zh-TW" sz="2800" b="1" dirty="0">
              <a:solidFill>
                <a:schemeClr val="bg1">
                  <a:lumMod val="75000"/>
                </a:schemeClr>
              </a:solidFill>
              <a:latin typeface="Microsoft YaHei"/>
              <a:ea typeface="Microsoft YaHei"/>
            </a:endParaRPr>
          </a:p>
          <a:p>
            <a:pPr marL="457182" indent="-457182">
              <a:lnSpc>
                <a:spcPct val="150000"/>
              </a:lnSpc>
              <a:buFont typeface="Arial" panose="020B0604020202020204" pitchFamily="34" charset="0"/>
              <a:buChar char="•"/>
            </a:pPr>
            <a:r>
              <a:rPr lang="zh-TW" altLang="en-US" sz="2800" b="1" dirty="0">
                <a:solidFill>
                  <a:schemeClr val="bg1">
                    <a:lumMod val="75000"/>
                  </a:schemeClr>
                </a:solidFill>
                <a:latin typeface="Microsoft YaHei"/>
                <a:ea typeface="Microsoft YaHei"/>
              </a:rPr>
              <a:t>模型架構</a:t>
            </a:r>
            <a:endParaRPr lang="en-US" altLang="zh-TW" sz="2800" b="1" dirty="0">
              <a:solidFill>
                <a:schemeClr val="bg1">
                  <a:lumMod val="75000"/>
                </a:schemeClr>
              </a:solidFill>
              <a:latin typeface="Microsoft YaHei"/>
              <a:ea typeface="Microsoft YaHei"/>
            </a:endParaRPr>
          </a:p>
          <a:p>
            <a:pPr marL="457182" indent="-457182">
              <a:lnSpc>
                <a:spcPct val="150000"/>
              </a:lnSpc>
              <a:buFont typeface="Arial" panose="020B0604020202020204" pitchFamily="34" charset="0"/>
              <a:buChar char="•"/>
            </a:pPr>
            <a:r>
              <a:rPr lang="zh-TW" altLang="en-US" sz="2800" b="1" dirty="0">
                <a:solidFill>
                  <a:schemeClr val="bg1">
                    <a:lumMod val="75000"/>
                  </a:schemeClr>
                </a:solidFill>
                <a:latin typeface="Microsoft YaHei"/>
                <a:ea typeface="Microsoft YaHei"/>
              </a:rPr>
              <a:t>訓練成果</a:t>
            </a:r>
            <a:endParaRPr lang="en-US" altLang="zh-TW" sz="2800" b="1" dirty="0">
              <a:solidFill>
                <a:schemeClr val="bg1">
                  <a:lumMod val="75000"/>
                </a:schemeClr>
              </a:solidFill>
              <a:latin typeface="Microsoft YaHei"/>
              <a:ea typeface="Microsoft YaHei"/>
            </a:endParaRPr>
          </a:p>
          <a:p>
            <a:pPr marL="457182" indent="-457182">
              <a:lnSpc>
                <a:spcPct val="150000"/>
              </a:lnSpc>
              <a:buFont typeface="Arial" panose="020B0604020202020204" pitchFamily="34" charset="0"/>
              <a:buChar char="•"/>
            </a:pPr>
            <a:r>
              <a:rPr lang="zh-TW" altLang="en-US" sz="2800" b="1" dirty="0">
                <a:solidFill>
                  <a:schemeClr val="bg1">
                    <a:lumMod val="75000"/>
                  </a:schemeClr>
                </a:solidFill>
                <a:latin typeface="Microsoft YaHei"/>
                <a:ea typeface="Microsoft YaHei"/>
              </a:rPr>
              <a:t>評估模型</a:t>
            </a:r>
            <a:endParaRPr lang="en-US" altLang="zh-TW" sz="2800" b="1" dirty="0">
              <a:solidFill>
                <a:schemeClr val="bg1">
                  <a:lumMod val="75000"/>
                </a:schemeClr>
              </a:solidFill>
              <a:latin typeface="Microsoft YaHei"/>
              <a:ea typeface="Microsoft YaHei"/>
            </a:endParaRPr>
          </a:p>
          <a:p>
            <a:pPr marL="457182" indent="-457182">
              <a:lnSpc>
                <a:spcPct val="150000"/>
              </a:lnSpc>
              <a:buFont typeface="Arial" panose="020B0604020202020204" pitchFamily="34" charset="0"/>
              <a:buChar char="•"/>
            </a:pPr>
            <a:endParaRPr lang="en-US" altLang="zh-TW" sz="2800" b="1" dirty="0">
              <a:solidFill>
                <a:schemeClr val="bg1">
                  <a:lumMod val="75000"/>
                </a:schemeClr>
              </a:solidFill>
              <a:latin typeface="Microsoft YaHei"/>
              <a:ea typeface="Microsoft YaHei"/>
            </a:endParaRPr>
          </a:p>
        </p:txBody>
      </p:sp>
      <p:sp>
        <p:nvSpPr>
          <p:cNvPr id="29" name="文字方塊 28">
            <a:extLst>
              <a:ext uri="{FF2B5EF4-FFF2-40B4-BE49-F238E27FC236}">
                <a16:creationId xmlns:a16="http://schemas.microsoft.com/office/drawing/2014/main" id="{F2D4FD81-97C1-4303-A05D-069507AA2CFD}"/>
              </a:ext>
            </a:extLst>
          </p:cNvPr>
          <p:cNvSpPr txBox="1"/>
          <p:nvPr/>
        </p:nvSpPr>
        <p:spPr>
          <a:xfrm>
            <a:off x="3349097" y="2932149"/>
            <a:ext cx="9640155" cy="3366947"/>
          </a:xfrm>
          <a:prstGeom prst="rect">
            <a:avLst/>
          </a:prstGeom>
          <a:noFill/>
        </p:spPr>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altLang="zh-TW" sz="2400" dirty="0">
                <a:solidFill>
                  <a:srgbClr val="444444"/>
                </a:solidFill>
                <a:latin typeface="Microsoft JhengHei"/>
                <a:ea typeface="Microsoft JhengHei"/>
              </a:rPr>
              <a:t>	</a:t>
            </a:r>
            <a:r>
              <a:rPr lang="zh-TW" altLang="en-US" sz="2400" dirty="0">
                <a:solidFill>
                  <a:srgbClr val="444444"/>
                </a:solidFill>
                <a:latin typeface="Microsoft JhengHei"/>
                <a:ea typeface="Microsoft JhengHei"/>
              </a:rPr>
              <a:t>資料集參考：</a:t>
            </a:r>
            <a:r>
              <a:rPr lang="en-US" altLang="zh-TW" sz="2400" dirty="0" err="1">
                <a:solidFill>
                  <a:srgbClr val="444444"/>
                </a:solidFill>
                <a:latin typeface="Microsoft JhengHei"/>
                <a:ea typeface="Microsoft JhengHei"/>
              </a:rPr>
              <a:t>IDRiD</a:t>
            </a:r>
            <a:r>
              <a:rPr lang="zh-TW" altLang="en-US" sz="2400" dirty="0">
                <a:solidFill>
                  <a:srgbClr val="444444"/>
                </a:solidFill>
                <a:latin typeface="Microsoft JhengHei"/>
                <a:ea typeface="Microsoft JhengHei"/>
              </a:rPr>
              <a:t>、</a:t>
            </a:r>
            <a:r>
              <a:rPr lang="en-US" altLang="zh-TW" sz="2400" dirty="0">
                <a:solidFill>
                  <a:srgbClr val="444444"/>
                </a:solidFill>
                <a:latin typeface="Microsoft JhengHei"/>
                <a:ea typeface="Microsoft JhengHei"/>
              </a:rPr>
              <a:t>APTOS 2019 </a:t>
            </a:r>
            <a:r>
              <a:rPr lang="zh-TW" altLang="en-US" sz="2400" dirty="0">
                <a:solidFill>
                  <a:srgbClr val="444444"/>
                </a:solidFill>
                <a:latin typeface="Microsoft JhengHei"/>
                <a:ea typeface="Microsoft JhengHei"/>
              </a:rPr>
              <a:t>共 </a:t>
            </a:r>
            <a:r>
              <a:rPr lang="en-US" altLang="zh-TW" sz="2400" dirty="0">
                <a:solidFill>
                  <a:srgbClr val="444444"/>
                </a:solidFill>
                <a:latin typeface="Microsoft JhengHei"/>
                <a:ea typeface="Microsoft JhengHei"/>
              </a:rPr>
              <a:t>~6,000</a:t>
            </a:r>
            <a:r>
              <a:rPr lang="zh-TW" altLang="en-US" sz="2400" dirty="0">
                <a:solidFill>
                  <a:srgbClr val="444444"/>
                </a:solidFill>
                <a:latin typeface="Microsoft JhengHei"/>
                <a:ea typeface="Microsoft JhengHei"/>
              </a:rPr>
              <a:t>張</a:t>
            </a:r>
            <a:r>
              <a:rPr lang="en-US" altLang="zh-TW" sz="2400" dirty="0">
                <a:solidFill>
                  <a:srgbClr val="444444"/>
                </a:solidFill>
                <a:latin typeface="Microsoft JhengHei"/>
                <a:ea typeface="Microsoft JhengHei"/>
              </a:rPr>
              <a:t> </a:t>
            </a:r>
          </a:p>
          <a:p>
            <a:pPr marL="457200" indent="-457200">
              <a:lnSpc>
                <a:spcPct val="150000"/>
              </a:lnSpc>
              <a:buFont typeface="Arial" panose="020B0604020202020204" pitchFamily="34" charset="0"/>
              <a:buChar char="•"/>
            </a:pPr>
            <a:r>
              <a:rPr lang="en-US" altLang="zh-TW" sz="2400" dirty="0">
                <a:solidFill>
                  <a:srgbClr val="444444"/>
                </a:solidFill>
                <a:latin typeface="Microsoft JhengHei"/>
                <a:ea typeface="Microsoft JhengHei"/>
              </a:rPr>
              <a:t>	</a:t>
            </a:r>
            <a:r>
              <a:rPr lang="zh-TW" altLang="en-US" sz="2400" dirty="0">
                <a:solidFill>
                  <a:srgbClr val="444444"/>
                </a:solidFill>
                <a:latin typeface="Microsoft JhengHei"/>
                <a:ea typeface="Microsoft JhengHei"/>
              </a:rPr>
              <a:t>影像增強</a:t>
            </a:r>
            <a:r>
              <a:rPr lang="zh-TW" altLang="zh-TW" sz="2400" dirty="0">
                <a:solidFill>
                  <a:srgbClr val="444444"/>
                </a:solidFill>
                <a:latin typeface="Microsoft JhengHei"/>
                <a:ea typeface="Microsoft JhengHei"/>
              </a:rPr>
              <a:t>（</a:t>
            </a:r>
            <a:r>
              <a:rPr lang="en-US" altLang="zh-TW" sz="2400" dirty="0">
                <a:solidFill>
                  <a:srgbClr val="444444"/>
                </a:solidFill>
                <a:latin typeface="Microsoft JhengHei"/>
                <a:ea typeface="Microsoft JhengHei"/>
              </a:rPr>
              <a:t>Data Augmentation</a:t>
            </a:r>
            <a:r>
              <a:rPr lang="zh-TW" altLang="zh-TW" sz="2400" dirty="0">
                <a:solidFill>
                  <a:srgbClr val="444444"/>
                </a:solidFill>
                <a:latin typeface="Microsoft JhengHei"/>
                <a:ea typeface="Microsoft JhengHei"/>
              </a:rPr>
              <a:t>）</a:t>
            </a:r>
            <a:r>
              <a:rPr lang="zh-TW" altLang="en-US" sz="2400" dirty="0">
                <a:solidFill>
                  <a:srgbClr val="444444"/>
                </a:solidFill>
                <a:latin typeface="Microsoft JhengHei"/>
                <a:ea typeface="Microsoft JhengHei"/>
              </a:rPr>
              <a:t>：</a:t>
            </a:r>
          </a:p>
          <a:p>
            <a:pPr marL="1611630" lvl="2" indent="-514350">
              <a:lnSpc>
                <a:spcPct val="150000"/>
              </a:lnSpc>
              <a:buFont typeface="+mj-lt"/>
              <a:buAutoNum type="alphaLcPeriod"/>
            </a:pPr>
            <a:r>
              <a:rPr lang="en-US" altLang="zh-TW" sz="2400" dirty="0">
                <a:solidFill>
                  <a:srgbClr val="444444"/>
                </a:solidFill>
                <a:latin typeface="Microsoft JhengHei"/>
                <a:ea typeface="Microsoft JhengHei"/>
              </a:rPr>
              <a:t>	</a:t>
            </a:r>
            <a:r>
              <a:rPr lang="zh-TW" altLang="en-US" sz="2400" dirty="0">
                <a:solidFill>
                  <a:srgbClr val="444444"/>
                </a:solidFill>
                <a:latin typeface="Microsoft JhengHei"/>
                <a:ea typeface="Microsoft JhengHei"/>
              </a:rPr>
              <a:t>高斯模糊 </a:t>
            </a:r>
            <a:r>
              <a:rPr lang="en-US" altLang="zh-TW" sz="2400" dirty="0">
                <a:solidFill>
                  <a:srgbClr val="444444"/>
                </a:solidFill>
                <a:latin typeface="Microsoft JhengHei"/>
                <a:ea typeface="Microsoft JhengHei"/>
              </a:rPr>
              <a:t>&amp; </a:t>
            </a:r>
            <a:r>
              <a:rPr lang="zh-TW" altLang="en-US" sz="2400" dirty="0">
                <a:solidFill>
                  <a:srgbClr val="444444"/>
                </a:solidFill>
                <a:latin typeface="Microsoft JhengHei"/>
                <a:ea typeface="Microsoft JhengHei"/>
              </a:rPr>
              <a:t>銳化處理</a:t>
            </a:r>
          </a:p>
          <a:p>
            <a:pPr marL="1611630" lvl="2" indent="-514350">
              <a:lnSpc>
                <a:spcPct val="150000"/>
              </a:lnSpc>
              <a:buFont typeface="+mj-lt"/>
              <a:buAutoNum type="alphaLcPeriod"/>
            </a:pPr>
            <a:r>
              <a:rPr lang="en-US" altLang="zh-TW" sz="2400" dirty="0">
                <a:solidFill>
                  <a:srgbClr val="444444"/>
                </a:solidFill>
                <a:latin typeface="Microsoft JhengHei"/>
                <a:ea typeface="Microsoft JhengHei"/>
              </a:rPr>
              <a:t>	</a:t>
            </a:r>
            <a:r>
              <a:rPr lang="zh-TW" altLang="en-US" sz="2400" dirty="0">
                <a:solidFill>
                  <a:srgbClr val="444444"/>
                </a:solidFill>
                <a:latin typeface="Microsoft JhengHei"/>
                <a:ea typeface="Microsoft JhengHei"/>
              </a:rPr>
              <a:t>水平翻轉</a:t>
            </a:r>
          </a:p>
          <a:p>
            <a:pPr marL="1611630" lvl="2" indent="-514350">
              <a:lnSpc>
                <a:spcPct val="150000"/>
              </a:lnSpc>
              <a:buFont typeface="+mj-lt"/>
              <a:buAutoNum type="alphaLcPeriod"/>
            </a:pPr>
            <a:r>
              <a:rPr lang="en-US" altLang="zh-TW" sz="2400" dirty="0">
                <a:solidFill>
                  <a:srgbClr val="444444"/>
                </a:solidFill>
                <a:latin typeface="Microsoft JhengHei"/>
                <a:ea typeface="Microsoft JhengHei"/>
              </a:rPr>
              <a:t>	</a:t>
            </a:r>
            <a:r>
              <a:rPr lang="zh-TW" altLang="en-US" sz="2400" dirty="0">
                <a:solidFill>
                  <a:srgbClr val="444444"/>
                </a:solidFill>
                <a:latin typeface="Microsoft JhengHei"/>
                <a:ea typeface="Microsoft JhengHei"/>
              </a:rPr>
              <a:t>隨機裁切</a:t>
            </a:r>
          </a:p>
          <a:p>
            <a:pPr marL="457200" indent="-457200">
              <a:lnSpc>
                <a:spcPct val="150000"/>
              </a:lnSpc>
              <a:buFont typeface="Arial" panose="020B0604020202020204" pitchFamily="34" charset="0"/>
              <a:buChar char="•"/>
            </a:pPr>
            <a:r>
              <a:rPr lang="en-US" altLang="zh-TW" sz="2400" dirty="0">
                <a:solidFill>
                  <a:srgbClr val="444444"/>
                </a:solidFill>
                <a:latin typeface="Microsoft JhengHei"/>
                <a:ea typeface="Microsoft JhengHei"/>
              </a:rPr>
              <a:t>	</a:t>
            </a:r>
            <a:r>
              <a:rPr lang="zh-TW" altLang="en-US" sz="2400" dirty="0">
                <a:solidFill>
                  <a:srgbClr val="444444"/>
                </a:solidFill>
                <a:latin typeface="Microsoft JhengHei"/>
                <a:ea typeface="Microsoft JhengHei"/>
              </a:rPr>
              <a:t>標準化輸出大小：</a:t>
            </a:r>
            <a:r>
              <a:rPr lang="en-US" altLang="zh-TW" sz="2400" dirty="0">
                <a:solidFill>
                  <a:srgbClr val="444444"/>
                </a:solidFill>
                <a:latin typeface="Microsoft JhengHei"/>
                <a:ea typeface="Microsoft JhengHei"/>
              </a:rPr>
              <a:t>224×224 </a:t>
            </a:r>
            <a:r>
              <a:rPr lang="zh-TW" altLang="en-US" sz="2400" dirty="0">
                <a:solidFill>
                  <a:srgbClr val="444444"/>
                </a:solidFill>
                <a:latin typeface="Microsoft JhengHei"/>
                <a:ea typeface="Microsoft JhengHei"/>
              </a:rPr>
              <a:t>或 </a:t>
            </a:r>
            <a:r>
              <a:rPr lang="en-US" altLang="zh-TW" sz="2400" dirty="0">
                <a:solidFill>
                  <a:srgbClr val="444444"/>
                </a:solidFill>
                <a:latin typeface="Microsoft JhengHei"/>
                <a:ea typeface="Microsoft JhengHei"/>
              </a:rPr>
              <a:t>512×512</a:t>
            </a:r>
          </a:p>
        </p:txBody>
      </p:sp>
      <p:grpSp>
        <p:nvGrpSpPr>
          <p:cNvPr id="35" name="四分法">
            <a:extLst>
              <a:ext uri="{FF2B5EF4-FFF2-40B4-BE49-F238E27FC236}">
                <a16:creationId xmlns:a16="http://schemas.microsoft.com/office/drawing/2014/main" id="{7ADA3FE4-0371-4269-B6E1-5C0DAEBB22FC}"/>
              </a:ext>
            </a:extLst>
          </p:cNvPr>
          <p:cNvGrpSpPr/>
          <p:nvPr/>
        </p:nvGrpSpPr>
        <p:grpSpPr>
          <a:xfrm>
            <a:off x="3316154" y="1809649"/>
            <a:ext cx="10351184" cy="5773844"/>
            <a:chOff x="3471985" y="1881067"/>
            <a:chExt cx="10351184" cy="5773844"/>
          </a:xfrm>
        </p:grpSpPr>
        <p:pic>
          <p:nvPicPr>
            <p:cNvPr id="30" name="圖片 29" descr="一張含有 文字, 螢幕擷取畫面, 字型, 行 的圖片&#10;&#10;AI 產生的內容可能不正確。">
              <a:extLst>
                <a:ext uri="{FF2B5EF4-FFF2-40B4-BE49-F238E27FC236}">
                  <a16:creationId xmlns:a16="http://schemas.microsoft.com/office/drawing/2014/main" id="{81ACB351-ADCD-4F8A-9C4F-EE0BB6271C09}"/>
                </a:ext>
              </a:extLst>
            </p:cNvPr>
            <p:cNvPicPr>
              <a:picLocks noChangeAspect="1"/>
            </p:cNvPicPr>
            <p:nvPr/>
          </p:nvPicPr>
          <p:blipFill rotWithShape="1">
            <a:blip r:embed="rId13"/>
            <a:srcRect t="2168"/>
            <a:stretch/>
          </p:blipFill>
          <p:spPr>
            <a:xfrm>
              <a:off x="3529249" y="2367980"/>
              <a:ext cx="10293920" cy="1299761"/>
            </a:xfrm>
            <a:prstGeom prst="rect">
              <a:avLst/>
            </a:prstGeom>
          </p:spPr>
        </p:pic>
        <p:pic>
          <p:nvPicPr>
            <p:cNvPr id="31" name="圖片 30" descr="一張含有 行, 繪圖, 圖表, 斜率、斜坡 的圖片&#10;&#10;AI 產生的內容可能不正確。">
              <a:extLst>
                <a:ext uri="{FF2B5EF4-FFF2-40B4-BE49-F238E27FC236}">
                  <a16:creationId xmlns:a16="http://schemas.microsoft.com/office/drawing/2014/main" id="{56E43B7E-FF82-4891-AD20-C4020BC6D23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71985" y="4414771"/>
              <a:ext cx="8459640" cy="3240140"/>
            </a:xfrm>
            <a:prstGeom prst="rect">
              <a:avLst/>
            </a:prstGeom>
          </p:spPr>
        </p:pic>
        <p:sp>
          <p:nvSpPr>
            <p:cNvPr id="32" name="文字方塊 31">
              <a:extLst>
                <a:ext uri="{FF2B5EF4-FFF2-40B4-BE49-F238E27FC236}">
                  <a16:creationId xmlns:a16="http://schemas.microsoft.com/office/drawing/2014/main" id="{83035B4A-377A-4C6D-B6F0-D6DF8545A001}"/>
                </a:ext>
              </a:extLst>
            </p:cNvPr>
            <p:cNvSpPr txBox="1"/>
            <p:nvPr/>
          </p:nvSpPr>
          <p:spPr>
            <a:xfrm>
              <a:off x="3525939" y="1881067"/>
              <a:ext cx="3458902" cy="400110"/>
            </a:xfrm>
            <a:prstGeom prst="rect">
              <a:avLst/>
            </a:prstGeom>
            <a:noFill/>
          </p:spPr>
          <p:txBody>
            <a:bodyPr wrap="square">
              <a:spAutoFit/>
            </a:bodyPr>
            <a:lstStyle/>
            <a:p>
              <a:pPr marL="342900" indent="-342900">
                <a:buFont typeface="Arial" panose="020B0604020202020204" pitchFamily="34" charset="0"/>
                <a:buChar char="•"/>
              </a:pPr>
              <a:r>
                <a:rPr lang="zh-TW" altLang="en-US" sz="2000" b="1" dirty="0">
                  <a:latin typeface="Microsoft JhengHei UI" panose="020B0604030504040204" pitchFamily="34" charset="-120"/>
                  <a:ea typeface="Microsoft JhengHei UI" panose="020B0604030504040204" pitchFamily="34" charset="-120"/>
                  <a:cs typeface="Times New Roman" panose="02020603050405020304" pitchFamily="18" charset="0"/>
                </a:rPr>
                <a:t>四</a:t>
              </a:r>
              <a:r>
                <a:rPr lang="zh-TW" altLang="zh-TW" sz="2000" b="1" dirty="0">
                  <a:latin typeface="Microsoft JhengHei UI" panose="020B0604030504040204" pitchFamily="34" charset="-120"/>
                  <a:ea typeface="Microsoft JhengHei UI" panose="020B0604030504040204" pitchFamily="34" charset="-120"/>
                  <a:cs typeface="Times New Roman" panose="02020603050405020304" pitchFamily="18" charset="0"/>
                </a:rPr>
                <a:t>分法的訓練結果</a:t>
              </a:r>
              <a:endParaRPr lang="zh-TW" altLang="en-US" sz="2000" b="1" dirty="0">
                <a:latin typeface="Microsoft JhengHei UI" panose="020B0604030504040204" pitchFamily="34" charset="-120"/>
                <a:ea typeface="Microsoft JhengHei UI" panose="020B0604030504040204" pitchFamily="34" charset="-120"/>
                <a:cs typeface="Times New Roman" panose="02020603050405020304" pitchFamily="18" charset="0"/>
              </a:endParaRPr>
            </a:p>
          </p:txBody>
        </p:sp>
        <p:sp>
          <p:nvSpPr>
            <p:cNvPr id="33" name="文字方塊 32">
              <a:extLst>
                <a:ext uri="{FF2B5EF4-FFF2-40B4-BE49-F238E27FC236}">
                  <a16:creationId xmlns:a16="http://schemas.microsoft.com/office/drawing/2014/main" id="{5DD439A1-6B66-480B-883C-16159400165F}"/>
                </a:ext>
              </a:extLst>
            </p:cNvPr>
            <p:cNvSpPr txBox="1"/>
            <p:nvPr/>
          </p:nvSpPr>
          <p:spPr>
            <a:xfrm>
              <a:off x="3525939" y="3957863"/>
              <a:ext cx="4678102" cy="400110"/>
            </a:xfrm>
            <a:prstGeom prst="rect">
              <a:avLst/>
            </a:prstGeom>
            <a:noFill/>
          </p:spPr>
          <p:txBody>
            <a:bodyPr wrap="square">
              <a:spAutoFit/>
            </a:bodyPr>
            <a:lstStyle/>
            <a:p>
              <a:pPr marL="342900" indent="-342900">
                <a:buFont typeface="Arial" panose="020B0604020202020204" pitchFamily="34" charset="0"/>
                <a:buChar char="•"/>
              </a:pPr>
              <a:r>
                <a:rPr lang="zh-TW" altLang="en-US" sz="2000" b="1" dirty="0">
                  <a:latin typeface="Microsoft JhengHei UI" panose="020B0604030504040204" pitchFamily="34" charset="-120"/>
                  <a:ea typeface="Microsoft JhengHei UI" panose="020B0604030504040204" pitchFamily="34" charset="-120"/>
                  <a:cs typeface="Times New Roman" panose="02020603050405020304" pitchFamily="18" charset="0"/>
                </a:rPr>
                <a:t>四</a:t>
              </a:r>
              <a:r>
                <a:rPr lang="zh-TW" altLang="zh-TW" sz="2000" b="1" dirty="0">
                  <a:latin typeface="Microsoft JhengHei UI" panose="020B0604030504040204" pitchFamily="34" charset="-120"/>
                  <a:ea typeface="Microsoft JhengHei UI" panose="020B0604030504040204" pitchFamily="34" charset="-120"/>
                  <a:cs typeface="Times New Roman" panose="02020603050405020304" pitchFamily="18" charset="0"/>
                </a:rPr>
                <a:t>分法的</a:t>
              </a:r>
              <a:r>
                <a:rPr lang="en-US" altLang="zh-TW" sz="2000" b="1" dirty="0">
                  <a:latin typeface="Microsoft JhengHei UI" panose="020B0604030504040204" pitchFamily="34" charset="-120"/>
                  <a:ea typeface="Microsoft JhengHei UI" panose="020B0604030504040204" pitchFamily="34" charset="-120"/>
                  <a:cs typeface="Times New Roman" panose="02020603050405020304" pitchFamily="18" charset="0"/>
                </a:rPr>
                <a:t>Accuracy</a:t>
              </a:r>
              <a:r>
                <a:rPr lang="zh-TW" altLang="en-US" sz="2000" b="1" dirty="0">
                  <a:latin typeface="Microsoft JhengHei UI" panose="020B0604030504040204" pitchFamily="34" charset="-120"/>
                  <a:ea typeface="Microsoft JhengHei UI" panose="020B0604030504040204" pitchFamily="34" charset="-120"/>
                  <a:cs typeface="Times New Roman" panose="02020603050405020304" pitchFamily="18" charset="0"/>
                </a:rPr>
                <a:t>與</a:t>
              </a:r>
              <a:r>
                <a:rPr lang="en-US" altLang="zh-TW" sz="2000" b="1" dirty="0">
                  <a:latin typeface="Microsoft JhengHei UI" panose="020B0604030504040204" pitchFamily="34" charset="-120"/>
                  <a:ea typeface="Microsoft JhengHei UI" panose="020B0604030504040204" pitchFamily="34" charset="-120"/>
                  <a:cs typeface="Times New Roman" panose="02020603050405020304" pitchFamily="18" charset="0"/>
                </a:rPr>
                <a:t>Loss</a:t>
              </a:r>
              <a:r>
                <a:rPr lang="zh-TW" altLang="en-US" sz="2000" b="1" dirty="0">
                  <a:latin typeface="Microsoft JhengHei UI" panose="020B0604030504040204" pitchFamily="34" charset="-120"/>
                  <a:ea typeface="Microsoft JhengHei UI" panose="020B0604030504040204" pitchFamily="34" charset="-120"/>
                  <a:cs typeface="Times New Roman" panose="02020603050405020304" pitchFamily="18" charset="0"/>
                </a:rPr>
                <a:t>曲線圖</a:t>
              </a:r>
            </a:p>
          </p:txBody>
        </p:sp>
      </p:grpSp>
      <p:grpSp>
        <p:nvGrpSpPr>
          <p:cNvPr id="39" name="CNN混">
            <a:extLst>
              <a:ext uri="{FF2B5EF4-FFF2-40B4-BE49-F238E27FC236}">
                <a16:creationId xmlns:a16="http://schemas.microsoft.com/office/drawing/2014/main" id="{3B81DDEF-236A-4CB2-883D-1C057D83F358}"/>
              </a:ext>
            </a:extLst>
          </p:cNvPr>
          <p:cNvGrpSpPr/>
          <p:nvPr/>
        </p:nvGrpSpPr>
        <p:grpSpPr>
          <a:xfrm>
            <a:off x="3193802" y="1974310"/>
            <a:ext cx="10495778" cy="5438046"/>
            <a:chOff x="3353673" y="2145447"/>
            <a:chExt cx="10495778" cy="5438046"/>
          </a:xfrm>
        </p:grpSpPr>
        <p:sp>
          <p:nvSpPr>
            <p:cNvPr id="36" name="文字方塊 35">
              <a:extLst>
                <a:ext uri="{FF2B5EF4-FFF2-40B4-BE49-F238E27FC236}">
                  <a16:creationId xmlns:a16="http://schemas.microsoft.com/office/drawing/2014/main" id="{6D30DEBB-DBA4-49C7-89B3-B4F989D19B58}"/>
                </a:ext>
              </a:extLst>
            </p:cNvPr>
            <p:cNvSpPr txBox="1"/>
            <p:nvPr/>
          </p:nvSpPr>
          <p:spPr>
            <a:xfrm>
              <a:off x="3361428" y="2145447"/>
              <a:ext cx="6621473" cy="400110"/>
            </a:xfrm>
            <a:prstGeom prst="rect">
              <a:avLst/>
            </a:prstGeom>
            <a:noFill/>
          </p:spPr>
          <p:txBody>
            <a:bodyPr wrap="square">
              <a:spAutoFit/>
            </a:bodyPr>
            <a:lstStyle/>
            <a:p>
              <a:pPr marL="457200" indent="-457200">
                <a:buFont typeface="Arial" panose="020B0604020202020204" pitchFamily="34" charset="0"/>
                <a:buChar char="•"/>
              </a:pPr>
              <a:r>
                <a:rPr lang="zh-TW" altLang="zh-TW"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模型在</a:t>
              </a:r>
              <a:r>
                <a:rPr lang="zh-TW" altLang="en-US"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二</a:t>
              </a:r>
              <a:r>
                <a:rPr lang="zh-TW" altLang="zh-TW"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分類</a:t>
              </a:r>
              <a:r>
                <a:rPr lang="zh-TW" altLang="en-US"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與四分類的混淆矩陣</a:t>
              </a:r>
              <a:endParaRPr lang="zh-TW" altLang="en-US" sz="2000" b="1" dirty="0">
                <a:latin typeface="Microsoft JhengHei UI" panose="020B0604030504040204" pitchFamily="34" charset="-120"/>
                <a:ea typeface="Microsoft JhengHei UI" panose="020B0604030504040204" pitchFamily="34" charset="-120"/>
              </a:endParaRPr>
            </a:p>
          </p:txBody>
        </p:sp>
        <p:pic>
          <p:nvPicPr>
            <p:cNvPr id="37" name="圖片 36" descr="一張含有 文字, 螢幕擷取畫面, 圖表, Rectangle 的圖片&#10;&#10;AI 產生的內容可能不正確。">
              <a:extLst>
                <a:ext uri="{FF2B5EF4-FFF2-40B4-BE49-F238E27FC236}">
                  <a16:creationId xmlns:a16="http://schemas.microsoft.com/office/drawing/2014/main" id="{BB98F805-D0E1-4C9C-AE00-0AF409963B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53673" y="2865999"/>
              <a:ext cx="4790495" cy="4485172"/>
            </a:xfrm>
            <a:prstGeom prst="rect">
              <a:avLst/>
            </a:prstGeom>
          </p:spPr>
        </p:pic>
        <p:pic>
          <p:nvPicPr>
            <p:cNvPr id="38" name="圖片 37" descr="一張含有 文字, 螢幕擷取畫面, 圖表, Rectangle 的圖片&#10;&#10;AI 產生的內容可能不正確。">
              <a:extLst>
                <a:ext uri="{FF2B5EF4-FFF2-40B4-BE49-F238E27FC236}">
                  <a16:creationId xmlns:a16="http://schemas.microsoft.com/office/drawing/2014/main" id="{016AD889-3138-4DD1-8E76-CA2CB1284E3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39846" y="2672216"/>
              <a:ext cx="5509605" cy="4911277"/>
            </a:xfrm>
            <a:prstGeom prst="rect">
              <a:avLst/>
            </a:prstGeom>
          </p:spPr>
        </p:pic>
      </p:grpSp>
      <p:grpSp>
        <p:nvGrpSpPr>
          <p:cNvPr id="45" name="群組 44">
            <a:extLst>
              <a:ext uri="{FF2B5EF4-FFF2-40B4-BE49-F238E27FC236}">
                <a16:creationId xmlns:a16="http://schemas.microsoft.com/office/drawing/2014/main" id="{98F0DFD7-7A60-6DB7-39FB-DF57D71E011A}"/>
              </a:ext>
            </a:extLst>
          </p:cNvPr>
          <p:cNvGrpSpPr/>
          <p:nvPr/>
        </p:nvGrpSpPr>
        <p:grpSpPr>
          <a:xfrm>
            <a:off x="2854606" y="1779235"/>
            <a:ext cx="11245479" cy="5761387"/>
            <a:chOff x="2897637" y="1822106"/>
            <a:chExt cx="11245479" cy="5761387"/>
          </a:xfrm>
        </p:grpSpPr>
        <p:grpSp>
          <p:nvGrpSpPr>
            <p:cNvPr id="43" name="群組 42">
              <a:extLst>
                <a:ext uri="{FF2B5EF4-FFF2-40B4-BE49-F238E27FC236}">
                  <a16:creationId xmlns:a16="http://schemas.microsoft.com/office/drawing/2014/main" id="{1D81EEB9-F515-C068-B71A-A1E3166254DB}"/>
                </a:ext>
              </a:extLst>
            </p:cNvPr>
            <p:cNvGrpSpPr/>
            <p:nvPr/>
          </p:nvGrpSpPr>
          <p:grpSpPr>
            <a:xfrm>
              <a:off x="2897637" y="1935704"/>
              <a:ext cx="11245479" cy="5647789"/>
              <a:chOff x="2836043" y="1711997"/>
              <a:chExt cx="11245479" cy="5647789"/>
            </a:xfrm>
          </p:grpSpPr>
          <p:pic>
            <p:nvPicPr>
              <p:cNvPr id="6" name="圖片 5">
                <a:extLst>
                  <a:ext uri="{FF2B5EF4-FFF2-40B4-BE49-F238E27FC236}">
                    <a16:creationId xmlns:a16="http://schemas.microsoft.com/office/drawing/2014/main" id="{723CFCCB-5D99-0417-E734-D7B1766E807F}"/>
                  </a:ext>
                </a:extLst>
              </p:cNvPr>
              <p:cNvPicPr>
                <a:picLocks noChangeAspect="1"/>
              </p:cNvPicPr>
              <p:nvPr/>
            </p:nvPicPr>
            <p:blipFill>
              <a:blip r:embed="rId17"/>
              <a:srcRect l="1960"/>
              <a:stretch/>
            </p:blipFill>
            <p:spPr>
              <a:xfrm>
                <a:off x="2836043" y="4866310"/>
                <a:ext cx="3927726" cy="2493476"/>
              </a:xfrm>
              <a:prstGeom prst="rect">
                <a:avLst/>
              </a:prstGeom>
            </p:spPr>
          </p:pic>
          <p:grpSp>
            <p:nvGrpSpPr>
              <p:cNvPr id="42" name="群組 41">
                <a:extLst>
                  <a:ext uri="{FF2B5EF4-FFF2-40B4-BE49-F238E27FC236}">
                    <a16:creationId xmlns:a16="http://schemas.microsoft.com/office/drawing/2014/main" id="{87432F92-54EC-9A2E-369D-B84BA9891215}"/>
                  </a:ext>
                </a:extLst>
              </p:cNvPr>
              <p:cNvGrpSpPr/>
              <p:nvPr/>
            </p:nvGrpSpPr>
            <p:grpSpPr>
              <a:xfrm>
                <a:off x="9823030" y="1711997"/>
                <a:ext cx="4258492" cy="3104472"/>
                <a:chOff x="18276297" y="-458588"/>
                <a:chExt cx="5397801" cy="3897848"/>
              </a:xfrm>
            </p:grpSpPr>
            <p:pic>
              <p:nvPicPr>
                <p:cNvPr id="8" name="圖片 7">
                  <a:extLst>
                    <a:ext uri="{FF2B5EF4-FFF2-40B4-BE49-F238E27FC236}">
                      <a16:creationId xmlns:a16="http://schemas.microsoft.com/office/drawing/2014/main" id="{986816D8-ED56-B6F6-7C0C-256B5DE73C14}"/>
                    </a:ext>
                  </a:extLst>
                </p:cNvPr>
                <p:cNvPicPr>
                  <a:picLocks noChangeAspect="1"/>
                </p:cNvPicPr>
                <p:nvPr/>
              </p:nvPicPr>
              <p:blipFill>
                <a:blip r:embed="rId18"/>
                <a:srcRect r="16898"/>
                <a:stretch/>
              </p:blipFill>
              <p:spPr>
                <a:xfrm>
                  <a:off x="18276297" y="-458588"/>
                  <a:ext cx="5391423" cy="3897848"/>
                </a:xfrm>
                <a:prstGeom prst="rect">
                  <a:avLst/>
                </a:prstGeom>
              </p:spPr>
            </p:pic>
            <p:pic>
              <p:nvPicPr>
                <p:cNvPr id="20" name="圖片 19">
                  <a:extLst>
                    <a:ext uri="{FF2B5EF4-FFF2-40B4-BE49-F238E27FC236}">
                      <a16:creationId xmlns:a16="http://schemas.microsoft.com/office/drawing/2014/main" id="{EFC4E3A7-E5E2-A1CC-8DE9-10E51851A165}"/>
                    </a:ext>
                  </a:extLst>
                </p:cNvPr>
                <p:cNvPicPr>
                  <a:picLocks noChangeAspect="1"/>
                </p:cNvPicPr>
                <p:nvPr/>
              </p:nvPicPr>
              <p:blipFill>
                <a:blip r:embed="rId19"/>
                <a:srcRect l="55" t="23961" r="14248" b="19132"/>
                <a:stretch/>
              </p:blipFill>
              <p:spPr>
                <a:xfrm>
                  <a:off x="18788525" y="2420056"/>
                  <a:ext cx="4885573" cy="1019204"/>
                </a:xfrm>
                <a:prstGeom prst="rect">
                  <a:avLst/>
                </a:prstGeom>
              </p:spPr>
            </p:pic>
            <p:pic>
              <p:nvPicPr>
                <p:cNvPr id="40" name="圖片 39">
                  <a:extLst>
                    <a:ext uri="{FF2B5EF4-FFF2-40B4-BE49-F238E27FC236}">
                      <a16:creationId xmlns:a16="http://schemas.microsoft.com/office/drawing/2014/main" id="{FFBEC466-65D3-67FC-F211-A92D63EAD0EA}"/>
                    </a:ext>
                  </a:extLst>
                </p:cNvPr>
                <p:cNvPicPr>
                  <a:picLocks noChangeAspect="1"/>
                </p:cNvPicPr>
                <p:nvPr/>
              </p:nvPicPr>
              <p:blipFill>
                <a:blip r:embed="rId20"/>
                <a:srcRect r="14975"/>
                <a:stretch/>
              </p:blipFill>
              <p:spPr>
                <a:xfrm>
                  <a:off x="19491035" y="2420056"/>
                  <a:ext cx="4176686" cy="490857"/>
                </a:xfrm>
                <a:prstGeom prst="rect">
                  <a:avLst/>
                </a:prstGeom>
              </p:spPr>
            </p:pic>
          </p:grpSp>
          <p:pic>
            <p:nvPicPr>
              <p:cNvPr id="14" name="圖片 13" descr="一張含有 文字, 螢幕擷取畫面, 字型, 數字 的圖片&#10;&#10;AI 產生的內容可能不正確。">
                <a:extLst>
                  <a:ext uri="{FF2B5EF4-FFF2-40B4-BE49-F238E27FC236}">
                    <a16:creationId xmlns:a16="http://schemas.microsoft.com/office/drawing/2014/main" id="{396118F3-DA73-3D9D-FEF0-8C5E64891E83}"/>
                  </a:ext>
                </a:extLst>
              </p:cNvPr>
              <p:cNvPicPr>
                <a:picLocks noChangeAspect="1"/>
              </p:cNvPicPr>
              <p:nvPr/>
            </p:nvPicPr>
            <p:blipFill>
              <a:blip r:embed="rId21"/>
              <a:stretch>
                <a:fillRect/>
              </a:stretch>
            </p:blipFill>
            <p:spPr>
              <a:xfrm>
                <a:off x="3709879" y="2166438"/>
                <a:ext cx="8544251" cy="4313164"/>
              </a:xfrm>
              <a:prstGeom prst="rect">
                <a:avLst/>
              </a:prstGeom>
            </p:spPr>
          </p:pic>
        </p:grpSp>
        <p:sp>
          <p:nvSpPr>
            <p:cNvPr id="44" name="文字方塊 43">
              <a:extLst>
                <a:ext uri="{FF2B5EF4-FFF2-40B4-BE49-F238E27FC236}">
                  <a16:creationId xmlns:a16="http://schemas.microsoft.com/office/drawing/2014/main" id="{E204B534-4F72-74F5-983C-F7BCDC318BF4}"/>
                </a:ext>
              </a:extLst>
            </p:cNvPr>
            <p:cNvSpPr txBox="1"/>
            <p:nvPr/>
          </p:nvSpPr>
          <p:spPr>
            <a:xfrm>
              <a:off x="3053391" y="1822106"/>
              <a:ext cx="3458902" cy="400110"/>
            </a:xfrm>
            <a:prstGeom prst="rect">
              <a:avLst/>
            </a:prstGeom>
            <a:noFill/>
          </p:spPr>
          <p:txBody>
            <a:bodyPr wrap="square">
              <a:spAutoFit/>
            </a:bodyPr>
            <a:lstStyle/>
            <a:p>
              <a:pPr marL="342900" indent="-342900">
                <a:buFont typeface="Arial" panose="020B0604020202020204" pitchFamily="34" charset="0"/>
                <a:buChar char="•"/>
              </a:pPr>
              <a:r>
                <a:rPr lang="zh-TW" altLang="zh-TW"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二分法</a:t>
              </a:r>
              <a:r>
                <a:rPr lang="zh-TW" altLang="en-US" sz="2000" b="1" dirty="0">
                  <a:latin typeface="Microsoft JhengHei UI" panose="020B0604030504040204" pitchFamily="34" charset="-120"/>
                  <a:ea typeface="Microsoft JhengHei UI" panose="020B0604030504040204" pitchFamily="34" charset="-120"/>
                  <a:cs typeface="Times New Roman" panose="02020603050405020304" pitchFamily="18" charset="0"/>
                </a:rPr>
                <a:t>與四分法流程</a:t>
              </a:r>
              <a:endParaRPr lang="zh-TW" altLang="en-US" sz="2000" b="1" dirty="0">
                <a:latin typeface="Microsoft JhengHei UI" panose="020B0604030504040204" pitchFamily="34" charset="-120"/>
                <a:ea typeface="Microsoft JhengHei UI" panose="020B0604030504040204" pitchFamily="34" charset="-120"/>
              </a:endParaRPr>
            </a:p>
          </p:txBody>
        </p:sp>
      </p:grpSp>
    </p:spTree>
    <p:extLst>
      <p:ext uri="{BB962C8B-B14F-4D97-AF65-F5344CB8AC3E}">
        <p14:creationId xmlns:p14="http://schemas.microsoft.com/office/powerpoint/2010/main" val="185959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8">
                                            <p:txEl>
                                              <p:pRg st="0" end="0"/>
                                            </p:txEl>
                                          </p:spTgt>
                                        </p:tgtEl>
                                        <p:attrNameLst>
                                          <p:attrName>style.color</p:attrName>
                                        </p:attrNameLst>
                                      </p:cBhvr>
                                      <p:to>
                                        <a:srgbClr val="C55A11"/>
                                      </p:to>
                                    </p:animClr>
                                  </p:childTnLst>
                                </p:cTn>
                              </p:par>
                              <p:par>
                                <p:cTn id="7" presetID="22" presetClass="entr" presetSubtype="1"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up)">
                                      <p:cBhvr>
                                        <p:cTn id="9" dur="25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29"/>
                                        </p:tgtEl>
                                        <p:attrNameLst>
                                          <p:attrName>style.visibility</p:attrName>
                                        </p:attrNameLst>
                                      </p:cBhvr>
                                      <p:to>
                                        <p:strVal val="hidden"/>
                                      </p:to>
                                    </p:set>
                                  </p:childTnLst>
                                </p:cTn>
                              </p:par>
                              <p:par>
                                <p:cTn id="14" presetID="22" presetClass="entr" presetSubtype="1"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25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500" fill="hold"/>
                                        <p:tgtEl>
                                          <p:spTgt spid="28">
                                            <p:txEl>
                                              <p:pRg st="0" end="0"/>
                                            </p:txEl>
                                          </p:spTgt>
                                        </p:tgtEl>
                                        <p:attrNameLst>
                                          <p:attrName>style.color</p:attrName>
                                        </p:attrNameLst>
                                      </p:cBhvr>
                                      <p:to>
                                        <a:srgbClr val="BFBFBF"/>
                                      </p:to>
                                    </p:animClr>
                                  </p:childTnLst>
                                </p:cTn>
                              </p:par>
                              <p:par>
                                <p:cTn id="21" presetID="1" presetClass="exit" presetSubtype="0" fill="hold" nodeType="with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par>
                          <p:cTn id="23" fill="hold">
                            <p:stCondLst>
                              <p:cond delay="500"/>
                            </p:stCondLst>
                            <p:childTnLst>
                              <p:par>
                                <p:cTn id="24" presetID="3" presetClass="emph" presetSubtype="2" fill="hold" nodeType="afterEffect">
                                  <p:stCondLst>
                                    <p:cond delay="0"/>
                                  </p:stCondLst>
                                  <p:childTnLst>
                                    <p:animClr clrSpc="rgb" dir="cw">
                                      <p:cBhvr override="childStyle">
                                        <p:cTn id="25" dur="500" fill="hold"/>
                                        <p:tgtEl>
                                          <p:spTgt spid="28">
                                            <p:txEl>
                                              <p:pRg st="1" end="1"/>
                                            </p:txEl>
                                          </p:spTgt>
                                        </p:tgtEl>
                                        <p:attrNameLst>
                                          <p:attrName>style.color</p:attrName>
                                        </p:attrNameLst>
                                      </p:cBhvr>
                                      <p:to>
                                        <a:schemeClr val="accent2"/>
                                      </p:to>
                                    </p:animClr>
                                  </p:childTnLst>
                                </p:cTn>
                              </p:par>
                              <p:par>
                                <p:cTn id="26" presetID="22" presetClass="entr" presetSubtype="1"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25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45"/>
                                        </p:tgtEl>
                                        <p:attrNameLst>
                                          <p:attrName>style.visibility</p:attrName>
                                        </p:attrNameLst>
                                      </p:cBhvr>
                                      <p:to>
                                        <p:strVal val="hidden"/>
                                      </p:to>
                                    </p:set>
                                  </p:childTnLst>
                                </p:cTn>
                              </p:par>
                              <p:par>
                                <p:cTn id="33" presetID="22" presetClass="entr" presetSubtype="1"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25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500" fill="hold"/>
                                        <p:tgtEl>
                                          <p:spTgt spid="28">
                                            <p:txEl>
                                              <p:pRg st="1" end="1"/>
                                            </p:txEl>
                                          </p:spTgt>
                                        </p:tgtEl>
                                        <p:attrNameLst>
                                          <p:attrName>style.color</p:attrName>
                                        </p:attrNameLst>
                                      </p:cBhvr>
                                      <p:to>
                                        <a:srgbClr val="BFBFBF"/>
                                      </p:to>
                                    </p:animClr>
                                  </p:childTnLst>
                                </p:cTn>
                              </p:par>
                              <p:par>
                                <p:cTn id="40" presetID="1" presetClass="exit" presetSubtype="0" fill="hold" nodeType="withEffect">
                                  <p:stCondLst>
                                    <p:cond delay="0"/>
                                  </p:stCondLst>
                                  <p:childTnLst>
                                    <p:set>
                                      <p:cBhvr>
                                        <p:cTn id="41" dur="1" fill="hold">
                                          <p:stCondLst>
                                            <p:cond delay="0"/>
                                          </p:stCondLst>
                                        </p:cTn>
                                        <p:tgtEl>
                                          <p:spTgt spid="26"/>
                                        </p:tgtEl>
                                        <p:attrNameLst>
                                          <p:attrName>style.visibility</p:attrName>
                                        </p:attrNameLst>
                                      </p:cBhvr>
                                      <p:to>
                                        <p:strVal val="hidden"/>
                                      </p:to>
                                    </p:set>
                                  </p:childTnLst>
                                </p:cTn>
                              </p:par>
                            </p:childTnLst>
                          </p:cTn>
                        </p:par>
                        <p:par>
                          <p:cTn id="42" fill="hold">
                            <p:stCondLst>
                              <p:cond delay="500"/>
                            </p:stCondLst>
                            <p:childTnLst>
                              <p:par>
                                <p:cTn id="43" presetID="3" presetClass="emph" presetSubtype="2" fill="hold" nodeType="afterEffect">
                                  <p:stCondLst>
                                    <p:cond delay="0"/>
                                  </p:stCondLst>
                                  <p:childTnLst>
                                    <p:animClr clrSpc="rgb" dir="cw">
                                      <p:cBhvr override="childStyle">
                                        <p:cTn id="44" dur="500" fill="hold"/>
                                        <p:tgtEl>
                                          <p:spTgt spid="28">
                                            <p:txEl>
                                              <p:pRg st="2" end="2"/>
                                            </p:txEl>
                                          </p:spTgt>
                                        </p:tgtEl>
                                        <p:attrNameLst>
                                          <p:attrName>style.color</p:attrName>
                                        </p:attrNameLst>
                                      </p:cBhvr>
                                      <p:to>
                                        <a:schemeClr val="accent2"/>
                                      </p:to>
                                    </p:animClr>
                                  </p:childTnLst>
                                </p:cTn>
                              </p:par>
                              <p:par>
                                <p:cTn id="45" presetID="22" presetClass="entr" presetSubtype="1"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25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5"/>
                                        </p:tgtEl>
                                        <p:attrNameLst>
                                          <p:attrName>style.visibility</p:attrName>
                                        </p:attrNameLst>
                                      </p:cBhvr>
                                      <p:to>
                                        <p:strVal val="hidden"/>
                                      </p:to>
                                    </p:set>
                                  </p:childTnLst>
                                </p:cTn>
                              </p:par>
                            </p:childTnLst>
                          </p:cTn>
                        </p:par>
                        <p:par>
                          <p:cTn id="52" fill="hold">
                            <p:stCondLst>
                              <p:cond delay="0"/>
                            </p:stCondLst>
                            <p:childTnLst>
                              <p:par>
                                <p:cTn id="53" presetID="22" presetClass="entr" presetSubtype="1"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up)">
                                      <p:cBhvr>
                                        <p:cTn id="55" dur="25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mph" presetSubtype="2" fill="hold" nodeType="clickEffect">
                                  <p:stCondLst>
                                    <p:cond delay="0"/>
                                  </p:stCondLst>
                                  <p:childTnLst>
                                    <p:animClr clrSpc="rgb" dir="cw">
                                      <p:cBhvr override="childStyle">
                                        <p:cTn id="59" dur="500" fill="hold"/>
                                        <p:tgtEl>
                                          <p:spTgt spid="28">
                                            <p:txEl>
                                              <p:pRg st="2" end="2"/>
                                            </p:txEl>
                                          </p:spTgt>
                                        </p:tgtEl>
                                        <p:attrNameLst>
                                          <p:attrName>style.color</p:attrName>
                                        </p:attrNameLst>
                                      </p:cBhvr>
                                      <p:to>
                                        <a:srgbClr val="BFBFBF"/>
                                      </p:to>
                                    </p:animClr>
                                  </p:childTnLst>
                                </p:cTn>
                              </p:par>
                              <p:par>
                                <p:cTn id="60" presetID="1" presetClass="exit" presetSubtype="0" fill="hold" nodeType="withEffect">
                                  <p:stCondLst>
                                    <p:cond delay="0"/>
                                  </p:stCondLst>
                                  <p:childTnLst>
                                    <p:set>
                                      <p:cBhvr>
                                        <p:cTn id="61" dur="1" fill="hold">
                                          <p:stCondLst>
                                            <p:cond delay="0"/>
                                          </p:stCondLst>
                                        </p:cTn>
                                        <p:tgtEl>
                                          <p:spTgt spid="35"/>
                                        </p:tgtEl>
                                        <p:attrNameLst>
                                          <p:attrName>style.visibility</p:attrName>
                                        </p:attrNameLst>
                                      </p:cBhvr>
                                      <p:to>
                                        <p:strVal val="hidden"/>
                                      </p:to>
                                    </p:set>
                                  </p:childTnLst>
                                </p:cTn>
                              </p:par>
                            </p:childTnLst>
                          </p:cTn>
                        </p:par>
                        <p:par>
                          <p:cTn id="62" fill="hold">
                            <p:stCondLst>
                              <p:cond delay="500"/>
                            </p:stCondLst>
                            <p:childTnLst>
                              <p:par>
                                <p:cTn id="63" presetID="3" presetClass="emph" presetSubtype="2" fill="hold" nodeType="afterEffect">
                                  <p:stCondLst>
                                    <p:cond delay="0"/>
                                  </p:stCondLst>
                                  <p:childTnLst>
                                    <p:animClr clrSpc="rgb" dir="cw">
                                      <p:cBhvr override="childStyle">
                                        <p:cTn id="64" dur="500" fill="hold"/>
                                        <p:tgtEl>
                                          <p:spTgt spid="28">
                                            <p:txEl>
                                              <p:pRg st="3" end="3"/>
                                            </p:txEl>
                                          </p:spTgt>
                                        </p:tgtEl>
                                        <p:attrNameLst>
                                          <p:attrName>style.color</p:attrName>
                                        </p:attrNameLst>
                                      </p:cBhvr>
                                      <p:to>
                                        <a:schemeClr val="accent2"/>
                                      </p:to>
                                    </p:animClr>
                                  </p:childTnLst>
                                </p:cTn>
                              </p:par>
                              <p:par>
                                <p:cTn id="65" presetID="22" presetClass="entr" presetSubtype="1"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up)">
                                      <p:cBhvr>
                                        <p:cTn id="67"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8A391-EA65-19D8-6862-FC14FBB73917}"/>
            </a:ext>
          </a:extLst>
        </p:cNvPr>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74069D97-F8BF-2A08-FA8F-0F2E7F531408}"/>
              </a:ext>
            </a:extLst>
          </p:cNvPr>
          <p:cNvSpPr/>
          <p:nvPr/>
        </p:nvSpPr>
        <p:spPr>
          <a:xfrm>
            <a:off x="12093371" y="5668416"/>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9" name="任意多边形: 形状 14">
            <a:extLst>
              <a:ext uri="{FF2B5EF4-FFF2-40B4-BE49-F238E27FC236}">
                <a16:creationId xmlns:a16="http://schemas.microsoft.com/office/drawing/2014/main" id="{CDE35F68-99DB-45D1-95FC-FC7261D71A3B}"/>
              </a:ext>
            </a:extLst>
          </p:cNvPr>
          <p:cNvSpPr/>
          <p:nvPr/>
        </p:nvSpPr>
        <p:spPr>
          <a:xfrm>
            <a:off x="2741784" y="1455650"/>
            <a:ext cx="11499925" cy="631474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ln w="38100"/>
        </p:spPr>
        <p:style>
          <a:lnRef idx="2">
            <a:schemeClr val="accent5"/>
          </a:lnRef>
          <a:fillRef idx="1">
            <a:schemeClr val="lt1"/>
          </a:fillRef>
          <a:effectRef idx="0">
            <a:schemeClr val="accent5"/>
          </a:effectRef>
          <a:fontRef idx="minor">
            <a:schemeClr val="dk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1" name="图形">
            <a:extLst>
              <a:ext uri="{FF2B5EF4-FFF2-40B4-BE49-F238E27FC236}">
                <a16:creationId xmlns:a16="http://schemas.microsoft.com/office/drawing/2014/main" id="{18557DED-8038-A94A-AACC-ECBF1ECEA8F6}"/>
              </a:ext>
            </a:extLst>
          </p:cNvPr>
          <p:cNvSpPr/>
          <p:nvPr>
            <p:custDataLst>
              <p:tags r:id="rId1"/>
            </p:custDataLst>
          </p:nvPr>
        </p:nvSpPr>
        <p:spPr>
          <a:xfrm>
            <a:off x="700640" y="292107"/>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bg1">
                    <a:lumMod val="75000"/>
                  </a:schemeClr>
                </a:solidFill>
                <a:latin typeface="Microsoft YaHei"/>
                <a:ea typeface="Microsoft YaHei"/>
              </a:rPr>
              <a:t>CNN</a:t>
            </a:r>
            <a:endParaRPr lang="zh-TW" altLang="en-US" sz="3200" b="1" dirty="0">
              <a:solidFill>
                <a:schemeClr val="bg1">
                  <a:lumMod val="75000"/>
                </a:schemeClr>
              </a:solidFill>
              <a:latin typeface="Microsoft YaHei"/>
              <a:ea typeface="Microsoft YaHei"/>
            </a:endParaRPr>
          </a:p>
        </p:txBody>
      </p:sp>
      <p:sp>
        <p:nvSpPr>
          <p:cNvPr id="3" name="椭圆 12">
            <a:extLst>
              <a:ext uri="{FF2B5EF4-FFF2-40B4-BE49-F238E27FC236}">
                <a16:creationId xmlns:a16="http://schemas.microsoft.com/office/drawing/2014/main" id="{F126838C-BD5B-00F9-FC76-E6AD842C447B}"/>
              </a:ext>
            </a:extLst>
          </p:cNvPr>
          <p:cNvSpPr/>
          <p:nvPr/>
        </p:nvSpPr>
        <p:spPr>
          <a:xfrm>
            <a:off x="-349025" y="6690970"/>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11" name="图形">
            <a:extLst>
              <a:ext uri="{FF2B5EF4-FFF2-40B4-BE49-F238E27FC236}">
                <a16:creationId xmlns:a16="http://schemas.microsoft.com/office/drawing/2014/main" id="{307416ED-F319-4701-9B83-25B55BB89204}"/>
              </a:ext>
            </a:extLst>
          </p:cNvPr>
          <p:cNvSpPr/>
          <p:nvPr>
            <p:custDataLst>
              <p:tags r:id="rId2"/>
            </p:custDataLst>
          </p:nvPr>
        </p:nvSpPr>
        <p:spPr>
          <a:xfrm>
            <a:off x="4106855" y="292107"/>
            <a:ext cx="3024000" cy="721386"/>
          </a:xfrm>
          <a:prstGeom prst="roundRect">
            <a:avLst>
              <a:gd name="adj" fmla="val 24534"/>
            </a:avLst>
          </a:prstGeom>
          <a:solidFill>
            <a:schemeClr val="bg1"/>
          </a:solidFill>
          <a:ln w="28575">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accent1"/>
                </a:solidFill>
                <a:latin typeface="Microsoft YaHei"/>
                <a:ea typeface="Microsoft YaHei"/>
              </a:rPr>
              <a:t>ResNet50</a:t>
            </a:r>
            <a:endParaRPr lang="zh-TW" altLang="en-US" sz="3200" b="1" dirty="0">
              <a:solidFill>
                <a:schemeClr val="accent1"/>
              </a:solidFill>
              <a:latin typeface="Microsoft YaHei"/>
              <a:ea typeface="Microsoft YaHei"/>
            </a:endParaRPr>
          </a:p>
        </p:txBody>
      </p:sp>
      <p:sp>
        <p:nvSpPr>
          <p:cNvPr id="12" name="图形">
            <a:extLst>
              <a:ext uri="{FF2B5EF4-FFF2-40B4-BE49-F238E27FC236}">
                <a16:creationId xmlns:a16="http://schemas.microsoft.com/office/drawing/2014/main" id="{4B2BFAC9-F12E-4610-A12D-4F5E17ECBD4F}"/>
              </a:ext>
            </a:extLst>
          </p:cNvPr>
          <p:cNvSpPr/>
          <p:nvPr>
            <p:custDataLst>
              <p:tags r:id="rId3"/>
            </p:custDataLst>
          </p:nvPr>
        </p:nvSpPr>
        <p:spPr>
          <a:xfrm>
            <a:off x="7513069" y="292107"/>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bg1">
                    <a:lumMod val="75000"/>
                  </a:schemeClr>
                </a:solidFill>
                <a:latin typeface="Microsoft YaHei"/>
                <a:ea typeface="Microsoft YaHei"/>
              </a:rPr>
              <a:t>VGG16</a:t>
            </a:r>
            <a:endParaRPr lang="zh-TW" altLang="en-US" sz="3200" b="1" dirty="0">
              <a:solidFill>
                <a:schemeClr val="bg1">
                  <a:lumMod val="75000"/>
                </a:schemeClr>
              </a:solidFill>
              <a:latin typeface="Microsoft YaHei"/>
              <a:ea typeface="Microsoft YaHei"/>
            </a:endParaRPr>
          </a:p>
        </p:txBody>
      </p:sp>
      <p:sp>
        <p:nvSpPr>
          <p:cNvPr id="10" name="图形">
            <a:extLst>
              <a:ext uri="{FF2B5EF4-FFF2-40B4-BE49-F238E27FC236}">
                <a16:creationId xmlns:a16="http://schemas.microsoft.com/office/drawing/2014/main" id="{D1EEB7EB-9D94-4187-BB86-F393624903F2}"/>
              </a:ext>
            </a:extLst>
          </p:cNvPr>
          <p:cNvSpPr/>
          <p:nvPr>
            <p:custDataLst>
              <p:tags r:id="rId4"/>
            </p:custDataLst>
          </p:nvPr>
        </p:nvSpPr>
        <p:spPr>
          <a:xfrm>
            <a:off x="372360" y="2348277"/>
            <a:ext cx="2167723" cy="721386"/>
          </a:xfrm>
          <a:prstGeom prst="roundRect">
            <a:avLst>
              <a:gd name="adj" fmla="val 24534"/>
            </a:avLst>
          </a:prstGeom>
          <a:solidFill>
            <a:schemeClr val="bg1"/>
          </a:solidFill>
          <a:ln w="28575">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000" b="1" dirty="0">
                <a:solidFill>
                  <a:schemeClr val="accent1"/>
                </a:solidFill>
                <a:latin typeface="Microsoft YaHei"/>
                <a:ea typeface="Microsoft YaHei"/>
              </a:rPr>
              <a:t>ResNet50</a:t>
            </a:r>
            <a:endParaRPr lang="zh-TW" altLang="en-US" sz="3000" b="1" dirty="0">
              <a:solidFill>
                <a:schemeClr val="accent1"/>
              </a:solidFill>
              <a:latin typeface="Microsoft YaHei"/>
              <a:ea typeface="Microsoft YaHei"/>
            </a:endParaRPr>
          </a:p>
        </p:txBody>
      </p:sp>
      <p:sp>
        <p:nvSpPr>
          <p:cNvPr id="14" name="图形">
            <a:extLst>
              <a:ext uri="{FF2B5EF4-FFF2-40B4-BE49-F238E27FC236}">
                <a16:creationId xmlns:a16="http://schemas.microsoft.com/office/drawing/2014/main" id="{D7288E63-881E-428B-AF6A-F14ACF5003FD}"/>
              </a:ext>
            </a:extLst>
          </p:cNvPr>
          <p:cNvSpPr/>
          <p:nvPr>
            <p:custDataLst>
              <p:tags r:id="rId5"/>
            </p:custDataLst>
          </p:nvPr>
        </p:nvSpPr>
        <p:spPr>
          <a:xfrm>
            <a:off x="273693" y="3417661"/>
            <a:ext cx="2365056" cy="2696582"/>
          </a:xfrm>
          <a:prstGeom prst="roundRect">
            <a:avLst>
              <a:gd name="adj" fmla="val 0"/>
            </a:avLst>
          </a:prstGeom>
          <a:noFill/>
          <a:ln w="28575">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457182" indent="-457182">
              <a:lnSpc>
                <a:spcPct val="150000"/>
              </a:lnSpc>
              <a:buFont typeface="Arial" panose="020B0604020202020204" pitchFamily="34" charset="0"/>
              <a:buChar char="•"/>
            </a:pPr>
            <a:r>
              <a:rPr lang="zh-TW" altLang="en-US" sz="2800" b="1" dirty="0">
                <a:solidFill>
                  <a:schemeClr val="bg1">
                    <a:lumMod val="75000"/>
                  </a:schemeClr>
                </a:solidFill>
                <a:latin typeface="Microsoft YaHei"/>
                <a:ea typeface="Microsoft YaHei"/>
              </a:rPr>
              <a:t>資料前處理</a:t>
            </a:r>
            <a:endParaRPr lang="en-US" altLang="zh-TW" sz="2800" b="1" dirty="0">
              <a:solidFill>
                <a:schemeClr val="bg1">
                  <a:lumMod val="75000"/>
                </a:schemeClr>
              </a:solidFill>
              <a:latin typeface="Microsoft YaHei"/>
              <a:ea typeface="Microsoft YaHei"/>
            </a:endParaRPr>
          </a:p>
          <a:p>
            <a:pPr marL="457182" indent="-457182">
              <a:lnSpc>
                <a:spcPct val="150000"/>
              </a:lnSpc>
              <a:buFont typeface="Arial" panose="020B0604020202020204" pitchFamily="34" charset="0"/>
              <a:buChar char="•"/>
            </a:pPr>
            <a:r>
              <a:rPr lang="zh-TW" altLang="en-US" sz="2800" b="1" dirty="0">
                <a:solidFill>
                  <a:schemeClr val="bg1">
                    <a:lumMod val="75000"/>
                  </a:schemeClr>
                </a:solidFill>
                <a:latin typeface="Microsoft YaHei"/>
                <a:ea typeface="Microsoft YaHei"/>
              </a:rPr>
              <a:t>模型架構</a:t>
            </a:r>
            <a:endParaRPr lang="en-US" altLang="zh-TW" sz="2800" b="1" dirty="0">
              <a:solidFill>
                <a:schemeClr val="bg1">
                  <a:lumMod val="75000"/>
                </a:schemeClr>
              </a:solidFill>
              <a:latin typeface="Microsoft YaHei"/>
              <a:ea typeface="Microsoft YaHei"/>
            </a:endParaRPr>
          </a:p>
          <a:p>
            <a:pPr marL="457182" indent="-457182">
              <a:lnSpc>
                <a:spcPct val="150000"/>
              </a:lnSpc>
              <a:buFont typeface="Arial" panose="020B0604020202020204" pitchFamily="34" charset="0"/>
              <a:buChar char="•"/>
            </a:pPr>
            <a:r>
              <a:rPr lang="zh-TW" altLang="en-US" sz="2800" b="1" dirty="0">
                <a:solidFill>
                  <a:schemeClr val="bg1">
                    <a:lumMod val="75000"/>
                  </a:schemeClr>
                </a:solidFill>
                <a:latin typeface="Microsoft YaHei"/>
                <a:ea typeface="Microsoft YaHei"/>
              </a:rPr>
              <a:t>訓練成果</a:t>
            </a:r>
            <a:endParaRPr lang="en-US" altLang="zh-TW" sz="2800" b="1" dirty="0">
              <a:solidFill>
                <a:schemeClr val="bg1">
                  <a:lumMod val="75000"/>
                </a:schemeClr>
              </a:solidFill>
              <a:latin typeface="Microsoft YaHei"/>
              <a:ea typeface="Microsoft YaHei"/>
            </a:endParaRPr>
          </a:p>
          <a:p>
            <a:pPr marL="457182" indent="-457182">
              <a:lnSpc>
                <a:spcPct val="150000"/>
              </a:lnSpc>
              <a:buFont typeface="Arial" panose="020B0604020202020204" pitchFamily="34" charset="0"/>
              <a:buChar char="•"/>
            </a:pPr>
            <a:r>
              <a:rPr lang="zh-TW" altLang="en-US" sz="2800" b="1" dirty="0">
                <a:solidFill>
                  <a:schemeClr val="bg1">
                    <a:lumMod val="75000"/>
                  </a:schemeClr>
                </a:solidFill>
                <a:latin typeface="Microsoft YaHei"/>
                <a:ea typeface="Microsoft YaHei"/>
              </a:rPr>
              <a:t>評估模型</a:t>
            </a:r>
            <a:endParaRPr lang="en-US" altLang="zh-TW" sz="2800" b="1" dirty="0">
              <a:solidFill>
                <a:schemeClr val="bg1">
                  <a:lumMod val="75000"/>
                </a:schemeClr>
              </a:solidFill>
              <a:latin typeface="Microsoft YaHei"/>
              <a:ea typeface="Microsoft YaHei"/>
            </a:endParaRPr>
          </a:p>
          <a:p>
            <a:pPr marL="457182" indent="-457182">
              <a:lnSpc>
                <a:spcPct val="150000"/>
              </a:lnSpc>
              <a:buFont typeface="Arial" panose="020B0604020202020204" pitchFamily="34" charset="0"/>
              <a:buChar char="•"/>
            </a:pPr>
            <a:endParaRPr lang="en-US" altLang="zh-TW" sz="2800" b="1" dirty="0">
              <a:solidFill>
                <a:schemeClr val="bg1">
                  <a:lumMod val="75000"/>
                </a:schemeClr>
              </a:solidFill>
              <a:latin typeface="Microsoft YaHei"/>
              <a:ea typeface="Microsoft YaHei"/>
            </a:endParaRPr>
          </a:p>
        </p:txBody>
      </p:sp>
      <p:sp>
        <p:nvSpPr>
          <p:cNvPr id="15" name="文字方塊 14">
            <a:extLst>
              <a:ext uri="{FF2B5EF4-FFF2-40B4-BE49-F238E27FC236}">
                <a16:creationId xmlns:a16="http://schemas.microsoft.com/office/drawing/2014/main" id="{23A30848-1CB5-47D4-9B48-FE7C50E5F1E3}"/>
              </a:ext>
            </a:extLst>
          </p:cNvPr>
          <p:cNvSpPr txBox="1"/>
          <p:nvPr/>
        </p:nvSpPr>
        <p:spPr>
          <a:xfrm>
            <a:off x="3562676" y="2966874"/>
            <a:ext cx="9373035" cy="3724096"/>
          </a:xfrm>
          <a:prstGeom prst="rect">
            <a:avLst/>
          </a:prstGeom>
          <a:noFill/>
        </p:spPr>
        <p:txBody>
          <a:bodyPr wrap="square" rtlCol="0">
            <a:spAutoFit/>
          </a:bodyPr>
          <a:lstStyle/>
          <a:p>
            <a:pPr marL="457200" indent="-457200">
              <a:lnSpc>
                <a:spcPct val="150000"/>
              </a:lnSpc>
              <a:buFont typeface="+mj-lt"/>
              <a:buAutoNum type="arabicPeriod"/>
            </a:pPr>
            <a:r>
              <a:rPr lang="zh-TW" altLang="en-US" sz="2400" dirty="0">
                <a:latin typeface="Microsoft JhengHei UI" panose="020B0604030504040204" pitchFamily="34" charset="-120"/>
                <a:ea typeface="Microsoft JhengHei UI" panose="020B0604030504040204" pitchFamily="34" charset="-120"/>
              </a:rPr>
              <a:t>資料分割</a:t>
            </a:r>
            <a:r>
              <a:rPr lang="en-US" altLang="zh-TW" sz="2400" dirty="0">
                <a:latin typeface="Microsoft JhengHei UI" panose="020B0604030504040204" pitchFamily="34" charset="-120"/>
                <a:ea typeface="Microsoft JhengHei UI" panose="020B0604030504040204" pitchFamily="34" charset="-120"/>
              </a:rPr>
              <a:t>:</a:t>
            </a:r>
            <a:r>
              <a:rPr lang="zh-TW" altLang="en-US" sz="2400" dirty="0">
                <a:latin typeface="Microsoft JhengHei UI" panose="020B0604030504040204" pitchFamily="34" charset="-120"/>
                <a:ea typeface="Microsoft JhengHei UI" panose="020B0604030504040204" pitchFamily="34" charset="-120"/>
              </a:rPr>
              <a:t>訓練集</a:t>
            </a:r>
            <a:r>
              <a:rPr lang="en-US"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80%</a:t>
            </a:r>
            <a:r>
              <a:rPr lang="zh-TW" altLang="en-US" sz="2400" dirty="0">
                <a:latin typeface="Microsoft JhengHei UI" panose="020B0604030504040204" pitchFamily="34" charset="-120"/>
                <a:ea typeface="Microsoft JhengHei UI" panose="020B0604030504040204" pitchFamily="34" charset="-120"/>
                <a:cs typeface="Times New Roman" panose="02020603050405020304" pitchFamily="18" charset="0"/>
              </a:rPr>
              <a:t>、驗證集</a:t>
            </a:r>
            <a:r>
              <a:rPr lang="en-US"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20%</a:t>
            </a:r>
            <a:r>
              <a:rPr lang="zh-TW" altLang="en-US" sz="2400" dirty="0">
                <a:latin typeface="Microsoft JhengHei UI" panose="020B0604030504040204" pitchFamily="34" charset="-120"/>
                <a:ea typeface="Microsoft JhengHei UI" panose="020B0604030504040204" pitchFamily="34" charset="-120"/>
                <a:cs typeface="Times New Roman" panose="02020603050405020304" pitchFamily="18" charset="0"/>
              </a:rPr>
              <a:t>、</a:t>
            </a:r>
            <a:endParaRPr lang="en-US"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endParaRPr>
          </a:p>
          <a:p>
            <a:pPr>
              <a:lnSpc>
                <a:spcPct val="150000"/>
              </a:lnSpc>
            </a:pPr>
            <a:r>
              <a:rPr lang="zh-TW" altLang="en-US" sz="2400" dirty="0">
                <a:latin typeface="Microsoft JhengHei UI" panose="020B0604030504040204" pitchFamily="34" charset="-120"/>
                <a:ea typeface="Microsoft JhengHei UI" panose="020B0604030504040204" pitchFamily="34" charset="-120"/>
                <a:cs typeface="Times New Roman" panose="02020603050405020304" pitchFamily="18" charset="0"/>
              </a:rPr>
              <a:t>     </a:t>
            </a:r>
            <a:r>
              <a:rPr lang="en-US"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a:t>
            </a:r>
            <a:r>
              <a:rPr lang="zh-TW" altLang="en-US" sz="2400" dirty="0">
                <a:latin typeface="Microsoft JhengHei UI" panose="020B0604030504040204" pitchFamily="34" charset="-120"/>
                <a:ea typeface="Microsoft JhengHei UI" panose="020B0604030504040204" pitchFamily="34" charset="-120"/>
                <a:cs typeface="Times New Roman" panose="02020603050405020304" pitchFamily="18" charset="0"/>
              </a:rPr>
              <a:t>由訓練集隨機抽出</a:t>
            </a:r>
            <a:r>
              <a:rPr lang="en-US"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20%</a:t>
            </a:r>
            <a:r>
              <a:rPr lang="zh-TW" altLang="en-US" sz="2400" dirty="0">
                <a:latin typeface="Microsoft JhengHei UI" panose="020B0604030504040204" pitchFamily="34" charset="-120"/>
                <a:ea typeface="Microsoft JhengHei UI" panose="020B0604030504040204" pitchFamily="34" charset="-120"/>
              </a:rPr>
              <a:t>做測試集</a:t>
            </a:r>
            <a:r>
              <a:rPr lang="en-US" altLang="zh-TW" sz="2400" dirty="0">
                <a:latin typeface="Microsoft JhengHei UI" panose="020B0604030504040204" pitchFamily="34" charset="-120"/>
                <a:ea typeface="Microsoft JhengHei UI" panose="020B0604030504040204" pitchFamily="34" charset="-120"/>
                <a:cs typeface="Times New Roman" panose="02020603050405020304" pitchFamily="18" charset="0"/>
              </a:rPr>
              <a:t>)</a:t>
            </a:r>
          </a:p>
          <a:p>
            <a:pPr>
              <a:lnSpc>
                <a:spcPct val="150000"/>
              </a:lnSpc>
            </a:pPr>
            <a:r>
              <a:rPr lang="en-US" altLang="zh-TW" sz="2400" dirty="0">
                <a:latin typeface="Microsoft JhengHei UI" panose="020B0604030504040204" pitchFamily="34" charset="-120"/>
                <a:ea typeface="Microsoft JhengHei UI" panose="020B0604030504040204" pitchFamily="34" charset="-120"/>
              </a:rPr>
              <a:t>2.</a:t>
            </a:r>
            <a:r>
              <a:rPr lang="zh-TW" altLang="en-US" sz="2400" dirty="0">
                <a:latin typeface="Microsoft JhengHei UI" panose="020B0604030504040204" pitchFamily="34" charset="-120"/>
                <a:ea typeface="Microsoft JhengHei UI" panose="020B0604030504040204" pitchFamily="34" charset="-120"/>
              </a:rPr>
              <a:t>  前處理</a:t>
            </a:r>
            <a:r>
              <a:rPr lang="en-US" altLang="zh-TW" sz="2400" dirty="0">
                <a:latin typeface="Microsoft JhengHei UI" panose="020B0604030504040204" pitchFamily="34" charset="-120"/>
                <a:ea typeface="Microsoft JhengHei UI" panose="020B0604030504040204" pitchFamily="34" charset="-120"/>
              </a:rPr>
              <a:t>:</a:t>
            </a:r>
          </a:p>
          <a:p>
            <a:pPr marL="742950" lvl="1" indent="-285750">
              <a:lnSpc>
                <a:spcPct val="150000"/>
              </a:lnSpc>
              <a:buFont typeface="Arial" panose="020B0604020202020204" pitchFamily="34" charset="0"/>
              <a:buChar char="•"/>
            </a:pPr>
            <a:r>
              <a:rPr lang="zh-TW" altLang="en-US" sz="2400" dirty="0">
                <a:solidFill>
                  <a:srgbClr val="000000"/>
                </a:solidFill>
                <a:latin typeface="Microsoft JhengHei UI" panose="020B0604030504040204" pitchFamily="34" charset="-120"/>
                <a:ea typeface="Microsoft JhengHei UI" panose="020B0604030504040204" pitchFamily="34" charset="-120"/>
              </a:rPr>
              <a:t>正規化</a:t>
            </a:r>
            <a:endParaRPr lang="en-US" altLang="zh-TW" sz="2400" dirty="0">
              <a:solidFill>
                <a:srgbClr val="000000"/>
              </a:solidFill>
              <a:latin typeface="Microsoft JhengHei UI" panose="020B0604030504040204" pitchFamily="34" charset="-120"/>
              <a:ea typeface="Microsoft JhengHei UI" panose="020B0604030504040204" pitchFamily="34" charset="-120"/>
            </a:endParaRPr>
          </a:p>
          <a:p>
            <a:pPr marL="742950" lvl="1" indent="-285750">
              <a:lnSpc>
                <a:spcPct val="150000"/>
              </a:lnSpc>
              <a:buFont typeface="Arial" panose="020B0604020202020204" pitchFamily="34" charset="0"/>
              <a:buChar char="•"/>
            </a:pPr>
            <a:r>
              <a:rPr lang="en-US" altLang="zh-TW" sz="2400" b="0" i="0" dirty="0">
                <a:solidFill>
                  <a:srgbClr val="000000"/>
                </a:solidFill>
                <a:effectLst/>
                <a:latin typeface="Microsoft JhengHei UI" panose="020B0604030504040204" pitchFamily="34" charset="-120"/>
                <a:ea typeface="Microsoft JhengHei UI" panose="020B0604030504040204" pitchFamily="34" charset="-120"/>
              </a:rPr>
              <a:t>Image size </a:t>
            </a:r>
            <a:r>
              <a:rPr lang="zh-TW" altLang="en-US" sz="2400" b="0" i="0" dirty="0">
                <a:solidFill>
                  <a:srgbClr val="000000"/>
                </a:solidFill>
                <a:effectLst/>
                <a:latin typeface="Microsoft JhengHei UI" panose="020B0604030504040204" pitchFamily="34" charset="-120"/>
                <a:ea typeface="Microsoft JhengHei UI" panose="020B0604030504040204" pitchFamily="34" charset="-120"/>
              </a:rPr>
              <a:t>設定為 </a:t>
            </a:r>
            <a:r>
              <a:rPr lang="en-US" altLang="zh-TW" sz="2400" b="0" i="0" dirty="0">
                <a:solidFill>
                  <a:srgbClr val="000000"/>
                </a:solidFill>
                <a:effectLst/>
                <a:latin typeface="Microsoft JhengHei UI" panose="020B0604030504040204" pitchFamily="34" charset="-120"/>
                <a:ea typeface="Microsoft JhengHei UI" panose="020B0604030504040204" pitchFamily="34" charset="-120"/>
              </a:rPr>
              <a:t>512*512</a:t>
            </a:r>
            <a:endParaRPr lang="en-US" altLang="zh-TW" sz="2400" dirty="0">
              <a:solidFill>
                <a:srgbClr val="000000"/>
              </a:solidFill>
              <a:latin typeface="Microsoft JhengHei UI" panose="020B0604030504040204" pitchFamily="34" charset="-120"/>
              <a:ea typeface="Microsoft JhengHei UI" panose="020B0604030504040204" pitchFamily="34" charset="-120"/>
            </a:endParaRPr>
          </a:p>
          <a:p>
            <a:pPr marL="742950" lvl="1" indent="-285750">
              <a:lnSpc>
                <a:spcPct val="150000"/>
              </a:lnSpc>
              <a:buFont typeface="Arial" panose="020B0604020202020204" pitchFamily="34" charset="0"/>
              <a:buChar char="•"/>
            </a:pPr>
            <a:r>
              <a:rPr lang="en-US" altLang="zh-TW" sz="2400" b="0" i="0" dirty="0" err="1">
                <a:solidFill>
                  <a:srgbClr val="000000"/>
                </a:solidFill>
                <a:effectLst/>
                <a:latin typeface="Microsoft JhengHei UI" panose="020B0604030504040204" pitchFamily="34" charset="-120"/>
                <a:ea typeface="Microsoft JhengHei UI" panose="020B0604030504040204" pitchFamily="34" charset="-120"/>
              </a:rPr>
              <a:t>batch_size</a:t>
            </a:r>
            <a:r>
              <a:rPr lang="zh-TW" altLang="en-US" sz="2400" b="0" i="0" dirty="0">
                <a:solidFill>
                  <a:srgbClr val="000000"/>
                </a:solidFill>
                <a:effectLst/>
                <a:latin typeface="Microsoft JhengHei UI" panose="020B0604030504040204" pitchFamily="34" charset="-120"/>
                <a:ea typeface="Microsoft JhengHei UI" panose="020B0604030504040204" pitchFamily="34" charset="-120"/>
              </a:rPr>
              <a:t> 設定為 </a:t>
            </a:r>
            <a:r>
              <a:rPr lang="en-US" altLang="zh-TW" sz="2400" b="0" i="0" dirty="0">
                <a:solidFill>
                  <a:srgbClr val="000000"/>
                </a:solidFill>
                <a:effectLst/>
                <a:latin typeface="Microsoft JhengHei UI" panose="020B0604030504040204" pitchFamily="34" charset="-120"/>
                <a:ea typeface="Microsoft JhengHei UI" panose="020B0604030504040204" pitchFamily="34" charset="-120"/>
              </a:rPr>
              <a:t>8</a:t>
            </a:r>
          </a:p>
          <a:p>
            <a:pPr algn="l"/>
            <a:endParaRPr lang="en-US" altLang="zh-TW" b="0" i="0" dirty="0">
              <a:solidFill>
                <a:srgbClr val="000000"/>
              </a:solidFill>
              <a:effectLst/>
              <a:latin typeface="Times New Roman" panose="02020603050405020304" pitchFamily="18" charset="0"/>
              <a:ea typeface="標楷體" panose="03000509000000000000" pitchFamily="65" charset="-120"/>
            </a:endParaRPr>
          </a:p>
        </p:txBody>
      </p:sp>
      <p:graphicFrame>
        <p:nvGraphicFramePr>
          <p:cNvPr id="17" name="表格 16">
            <a:extLst>
              <a:ext uri="{FF2B5EF4-FFF2-40B4-BE49-F238E27FC236}">
                <a16:creationId xmlns:a16="http://schemas.microsoft.com/office/drawing/2014/main" id="{BB4A0238-CE7D-4179-91BA-1911E6712684}"/>
              </a:ext>
            </a:extLst>
          </p:cNvPr>
          <p:cNvGraphicFramePr>
            <a:graphicFrameLocks noGrp="1"/>
          </p:cNvGraphicFramePr>
          <p:nvPr>
            <p:extLst>
              <p:ext uri="{D42A27DB-BD31-4B8C-83A1-F6EECF244321}">
                <p14:modId xmlns:p14="http://schemas.microsoft.com/office/powerpoint/2010/main" val="1687218179"/>
              </p:ext>
            </p:extLst>
          </p:nvPr>
        </p:nvGraphicFramePr>
        <p:xfrm>
          <a:off x="5357384" y="2199112"/>
          <a:ext cx="6325541" cy="5369992"/>
        </p:xfrm>
        <a:graphic>
          <a:graphicData uri="http://schemas.openxmlformats.org/drawingml/2006/table">
            <a:tbl>
              <a:tblPr firstRow="1" firstCol="1" bandRow="1">
                <a:tableStyleId>{5FD0F851-EC5A-4D38-B0AD-8093EC10F338}</a:tableStyleId>
              </a:tblPr>
              <a:tblGrid>
                <a:gridCol w="2680377">
                  <a:extLst>
                    <a:ext uri="{9D8B030D-6E8A-4147-A177-3AD203B41FA5}">
                      <a16:colId xmlns:a16="http://schemas.microsoft.com/office/drawing/2014/main" val="1031046276"/>
                    </a:ext>
                  </a:extLst>
                </a:gridCol>
                <a:gridCol w="3645164">
                  <a:extLst>
                    <a:ext uri="{9D8B030D-6E8A-4147-A177-3AD203B41FA5}">
                      <a16:colId xmlns:a16="http://schemas.microsoft.com/office/drawing/2014/main" val="4147324065"/>
                    </a:ext>
                  </a:extLst>
                </a:gridCol>
              </a:tblGrid>
              <a:tr h="721060">
                <a:tc>
                  <a:txBody>
                    <a:bodyPr/>
                    <a:lstStyle/>
                    <a:p>
                      <a:pPr algn="ctr">
                        <a:lnSpc>
                          <a:spcPts val="2400"/>
                        </a:lnSpc>
                        <a:buNone/>
                      </a:pPr>
                      <a:r>
                        <a:rPr lang="zh-TW" sz="1800" kern="100" dirty="0">
                          <a:effectLst/>
                          <a:latin typeface="Microsoft JhengHei UI" panose="020B0604030504040204" pitchFamily="34" charset="-120"/>
                          <a:ea typeface="Microsoft JhengHei UI" panose="020B0604030504040204" pitchFamily="34" charset="-120"/>
                        </a:rPr>
                        <a:t>層名稱（</a:t>
                      </a:r>
                      <a:r>
                        <a:rPr lang="en-US" sz="1800" kern="100" dirty="0">
                          <a:effectLst/>
                          <a:latin typeface="Microsoft JhengHei UI" panose="020B0604030504040204" pitchFamily="34" charset="-120"/>
                          <a:ea typeface="Microsoft JhengHei UI" panose="020B0604030504040204" pitchFamily="34" charset="-120"/>
                        </a:rPr>
                        <a:t>Layer</a:t>
                      </a:r>
                      <a:r>
                        <a:rPr lang="zh-TW" sz="1800" kern="100" dirty="0">
                          <a:effectLst/>
                          <a:latin typeface="Microsoft JhengHei UI" panose="020B0604030504040204" pitchFamily="34" charset="-120"/>
                          <a:ea typeface="Microsoft JhengHei UI" panose="020B0604030504040204" pitchFamily="34" charset="-120"/>
                        </a:rPr>
                        <a:t>）</a:t>
                      </a:r>
                      <a:endParaRPr lang="zh-TW" sz="1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tc>
                  <a:txBody>
                    <a:bodyPr/>
                    <a:lstStyle/>
                    <a:p>
                      <a:pPr algn="ctr">
                        <a:lnSpc>
                          <a:spcPts val="2400"/>
                        </a:lnSpc>
                        <a:buNone/>
                      </a:pPr>
                      <a:r>
                        <a:rPr lang="zh-TW" sz="1800" kern="100" dirty="0">
                          <a:effectLst/>
                          <a:latin typeface="Microsoft JhengHei UI" panose="020B0604030504040204" pitchFamily="34" charset="-120"/>
                          <a:ea typeface="Microsoft JhengHei UI" panose="020B0604030504040204" pitchFamily="34" charset="-120"/>
                        </a:rPr>
                        <a:t>描述（</a:t>
                      </a:r>
                      <a:r>
                        <a:rPr lang="en-US" sz="1800" kern="100" dirty="0">
                          <a:effectLst/>
                          <a:latin typeface="Microsoft JhengHei UI" panose="020B0604030504040204" pitchFamily="34" charset="-120"/>
                          <a:ea typeface="Microsoft JhengHei UI" panose="020B0604030504040204" pitchFamily="34" charset="-120"/>
                        </a:rPr>
                        <a:t>Description</a:t>
                      </a:r>
                      <a:r>
                        <a:rPr lang="zh-TW" sz="1800" kern="100" dirty="0">
                          <a:effectLst/>
                          <a:latin typeface="Microsoft JhengHei UI" panose="020B0604030504040204" pitchFamily="34" charset="-120"/>
                          <a:ea typeface="Microsoft JhengHei UI" panose="020B0604030504040204" pitchFamily="34" charset="-120"/>
                        </a:rPr>
                        <a:t>）</a:t>
                      </a:r>
                      <a:endParaRPr lang="zh-TW" sz="1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785772958"/>
                  </a:ext>
                </a:extLst>
              </a:tr>
              <a:tr h="721060">
                <a:tc>
                  <a:txBody>
                    <a:bodyPr/>
                    <a:lstStyle/>
                    <a:p>
                      <a:pPr algn="ctr">
                        <a:lnSpc>
                          <a:spcPts val="2400"/>
                        </a:lnSpc>
                        <a:buNone/>
                      </a:pPr>
                      <a:r>
                        <a:rPr lang="en-US" sz="1800" kern="100" dirty="0">
                          <a:effectLst/>
                          <a:latin typeface="Microsoft JhengHei UI" panose="020B0604030504040204" pitchFamily="34" charset="-120"/>
                          <a:ea typeface="Microsoft JhengHei UI" panose="020B0604030504040204" pitchFamily="34" charset="-120"/>
                        </a:rPr>
                        <a:t>Input</a:t>
                      </a:r>
                      <a:endParaRPr lang="zh-TW" sz="1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tc>
                  <a:txBody>
                    <a:bodyPr/>
                    <a:lstStyle/>
                    <a:p>
                      <a:pPr>
                        <a:lnSpc>
                          <a:spcPts val="2400"/>
                        </a:lnSpc>
                        <a:buNone/>
                      </a:pPr>
                      <a:r>
                        <a:rPr lang="zh-TW" sz="1800" kern="100" dirty="0">
                          <a:effectLst/>
                          <a:latin typeface="Microsoft JhengHei UI" panose="020B0604030504040204" pitchFamily="34" charset="-120"/>
                          <a:ea typeface="Microsoft JhengHei UI" panose="020B0604030504040204" pitchFamily="34" charset="-120"/>
                        </a:rPr>
                        <a:t>輸入尺寸為</a:t>
                      </a:r>
                      <a:r>
                        <a:rPr lang="en-US" sz="1800" kern="100" dirty="0">
                          <a:effectLst/>
                          <a:latin typeface="Microsoft JhengHei UI" panose="020B0604030504040204" pitchFamily="34" charset="-120"/>
                          <a:ea typeface="Microsoft JhengHei UI" panose="020B0604030504040204" pitchFamily="34" charset="-120"/>
                        </a:rPr>
                        <a:t>(512,512)</a:t>
                      </a:r>
                      <a:r>
                        <a:rPr lang="zh-TW" sz="1800" kern="100" dirty="0">
                          <a:effectLst/>
                          <a:latin typeface="Microsoft JhengHei UI" panose="020B0604030504040204" pitchFamily="34" charset="-120"/>
                          <a:ea typeface="Microsoft JhengHei UI" panose="020B0604030504040204" pitchFamily="34" charset="-120"/>
                        </a:rPr>
                        <a:t>的</a:t>
                      </a:r>
                      <a:r>
                        <a:rPr lang="en-US" sz="1800" kern="100" dirty="0">
                          <a:effectLst/>
                          <a:latin typeface="Microsoft JhengHei UI" panose="020B0604030504040204" pitchFamily="34" charset="-120"/>
                          <a:ea typeface="Microsoft JhengHei UI" panose="020B0604030504040204" pitchFamily="34" charset="-120"/>
                        </a:rPr>
                        <a:t>RGB</a:t>
                      </a:r>
                      <a:r>
                        <a:rPr lang="zh-TW" sz="1800" kern="100" dirty="0">
                          <a:effectLst/>
                          <a:latin typeface="Microsoft JhengHei UI" panose="020B0604030504040204" pitchFamily="34" charset="-120"/>
                          <a:ea typeface="Microsoft JhengHei UI" panose="020B0604030504040204" pitchFamily="34" charset="-120"/>
                        </a:rPr>
                        <a:t>眼底圖像。</a:t>
                      </a:r>
                      <a:endParaRPr lang="zh-TW" sz="1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986685967"/>
                  </a:ext>
                </a:extLst>
              </a:tr>
              <a:tr h="828584">
                <a:tc>
                  <a:txBody>
                    <a:bodyPr/>
                    <a:lstStyle/>
                    <a:p>
                      <a:pPr algn="ctr">
                        <a:lnSpc>
                          <a:spcPts val="2400"/>
                        </a:lnSpc>
                        <a:buNone/>
                      </a:pPr>
                      <a:r>
                        <a:rPr lang="en-US" sz="1800" kern="100" dirty="0">
                          <a:effectLst/>
                          <a:latin typeface="Microsoft JhengHei UI" panose="020B0604030504040204" pitchFamily="34" charset="-120"/>
                          <a:ea typeface="Microsoft JhengHei UI" panose="020B0604030504040204" pitchFamily="34" charset="-120"/>
                        </a:rPr>
                        <a:t>GlobalAveragePooling2D</a:t>
                      </a:r>
                      <a:endParaRPr lang="zh-TW" sz="1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tc>
                  <a:txBody>
                    <a:bodyPr/>
                    <a:lstStyle/>
                    <a:p>
                      <a:pPr>
                        <a:lnSpc>
                          <a:spcPts val="2400"/>
                        </a:lnSpc>
                        <a:buNone/>
                      </a:pPr>
                      <a:r>
                        <a:rPr lang="zh-TW" sz="1800" kern="100">
                          <a:effectLst/>
                          <a:latin typeface="Microsoft JhengHei UI" panose="020B0604030504040204" pitchFamily="34" charset="-120"/>
                          <a:ea typeface="Microsoft JhengHei UI" panose="020B0604030504040204" pitchFamily="34" charset="-120"/>
                        </a:rPr>
                        <a:t>將特徵圖進行全局平均池化，壓縮為一維向量。</a:t>
                      </a:r>
                      <a:endParaRPr lang="zh-TW" sz="1800" kern="10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81827441"/>
                  </a:ext>
                </a:extLst>
              </a:tr>
              <a:tr h="721060">
                <a:tc>
                  <a:txBody>
                    <a:bodyPr/>
                    <a:lstStyle/>
                    <a:p>
                      <a:pPr algn="ctr">
                        <a:lnSpc>
                          <a:spcPts val="2400"/>
                        </a:lnSpc>
                        <a:buNone/>
                      </a:pPr>
                      <a:r>
                        <a:rPr lang="en-US" sz="1800" kern="100">
                          <a:effectLst/>
                          <a:latin typeface="Microsoft JhengHei UI" panose="020B0604030504040204" pitchFamily="34" charset="-120"/>
                          <a:ea typeface="Microsoft JhengHei UI" panose="020B0604030504040204" pitchFamily="34" charset="-120"/>
                        </a:rPr>
                        <a:t>Dropout(0.5)</a:t>
                      </a:r>
                      <a:endParaRPr lang="zh-TW" sz="1800" kern="10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tc>
                  <a:txBody>
                    <a:bodyPr/>
                    <a:lstStyle/>
                    <a:p>
                      <a:pPr>
                        <a:lnSpc>
                          <a:spcPts val="2400"/>
                        </a:lnSpc>
                        <a:buNone/>
                      </a:pPr>
                      <a:r>
                        <a:rPr lang="zh-TW" sz="1800" kern="100" dirty="0">
                          <a:effectLst/>
                          <a:latin typeface="Microsoft JhengHei UI" panose="020B0604030504040204" pitchFamily="34" charset="-120"/>
                          <a:ea typeface="Microsoft JhengHei UI" panose="020B0604030504040204" pitchFamily="34" charset="-120"/>
                        </a:rPr>
                        <a:t>丟棄</a:t>
                      </a:r>
                      <a:r>
                        <a:rPr lang="en-US" sz="1800" kern="100" dirty="0">
                          <a:effectLst/>
                          <a:latin typeface="Microsoft JhengHei UI" panose="020B0604030504040204" pitchFamily="34" charset="-120"/>
                          <a:ea typeface="Microsoft JhengHei UI" panose="020B0604030504040204" pitchFamily="34" charset="-120"/>
                        </a:rPr>
                        <a:t>50%</a:t>
                      </a:r>
                      <a:r>
                        <a:rPr lang="zh-TW" sz="1800" kern="100" dirty="0">
                          <a:effectLst/>
                          <a:latin typeface="Microsoft JhengHei UI" panose="020B0604030504040204" pitchFamily="34" charset="-120"/>
                          <a:ea typeface="Microsoft JhengHei UI" panose="020B0604030504040204" pitchFamily="34" charset="-120"/>
                        </a:rPr>
                        <a:t>的神經元。</a:t>
                      </a:r>
                      <a:endParaRPr lang="zh-TW" sz="1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580685"/>
                  </a:ext>
                </a:extLst>
              </a:tr>
              <a:tr h="828584">
                <a:tc>
                  <a:txBody>
                    <a:bodyPr/>
                    <a:lstStyle/>
                    <a:p>
                      <a:pPr algn="ctr">
                        <a:lnSpc>
                          <a:spcPts val="2400"/>
                        </a:lnSpc>
                        <a:buNone/>
                      </a:pPr>
                      <a:r>
                        <a:rPr lang="en-US" sz="1800" kern="100">
                          <a:effectLst/>
                          <a:latin typeface="Microsoft JhengHei UI" panose="020B0604030504040204" pitchFamily="34" charset="-120"/>
                          <a:ea typeface="Microsoft JhengHei UI" panose="020B0604030504040204" pitchFamily="34" charset="-120"/>
                        </a:rPr>
                        <a:t>Dense(2048, ReLU)</a:t>
                      </a:r>
                      <a:endParaRPr lang="zh-TW" sz="1800" kern="10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tc>
                  <a:txBody>
                    <a:bodyPr/>
                    <a:lstStyle/>
                    <a:p>
                      <a:pPr>
                        <a:lnSpc>
                          <a:spcPts val="2400"/>
                        </a:lnSpc>
                        <a:buNone/>
                      </a:pPr>
                      <a:r>
                        <a:rPr lang="zh-TW" sz="1800" kern="100" dirty="0">
                          <a:effectLst/>
                          <a:latin typeface="Microsoft JhengHei UI" panose="020B0604030504040204" pitchFamily="34" charset="-120"/>
                          <a:ea typeface="Microsoft JhengHei UI" panose="020B0604030504040204" pitchFamily="34" charset="-120"/>
                        </a:rPr>
                        <a:t>全連接層，具</a:t>
                      </a:r>
                      <a:r>
                        <a:rPr lang="en-US" sz="1800" kern="100" dirty="0">
                          <a:effectLst/>
                          <a:latin typeface="Microsoft JhengHei UI" panose="020B0604030504040204" pitchFamily="34" charset="-120"/>
                          <a:ea typeface="Microsoft JhengHei UI" panose="020B0604030504040204" pitchFamily="34" charset="-120"/>
                        </a:rPr>
                        <a:t>2048</a:t>
                      </a:r>
                      <a:r>
                        <a:rPr lang="zh-TW" sz="1800" kern="100" dirty="0">
                          <a:effectLst/>
                          <a:latin typeface="Microsoft JhengHei UI" panose="020B0604030504040204" pitchFamily="34" charset="-120"/>
                          <a:ea typeface="Microsoft JhengHei UI" panose="020B0604030504040204" pitchFamily="34" charset="-120"/>
                        </a:rPr>
                        <a:t>個神經元，</a:t>
                      </a:r>
                      <a:r>
                        <a:rPr lang="en-US" sz="1800" kern="100" dirty="0">
                          <a:effectLst/>
                          <a:latin typeface="Microsoft JhengHei UI" panose="020B0604030504040204" pitchFamily="34" charset="-120"/>
                          <a:ea typeface="Microsoft JhengHei UI" panose="020B0604030504040204" pitchFamily="34" charset="-120"/>
                        </a:rPr>
                        <a:t>ReLU</a:t>
                      </a:r>
                      <a:r>
                        <a:rPr lang="zh-TW" sz="1800" kern="100" dirty="0">
                          <a:effectLst/>
                          <a:latin typeface="Microsoft JhengHei UI" panose="020B0604030504040204" pitchFamily="34" charset="-120"/>
                          <a:ea typeface="Microsoft JhengHei UI" panose="020B0604030504040204" pitchFamily="34" charset="-120"/>
                        </a:rPr>
                        <a:t>激活函數。</a:t>
                      </a:r>
                      <a:endParaRPr lang="zh-TW" sz="1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58749942"/>
                  </a:ext>
                </a:extLst>
              </a:tr>
              <a:tr h="721060">
                <a:tc>
                  <a:txBody>
                    <a:bodyPr/>
                    <a:lstStyle/>
                    <a:p>
                      <a:pPr algn="ctr">
                        <a:lnSpc>
                          <a:spcPts val="2400"/>
                        </a:lnSpc>
                        <a:buNone/>
                      </a:pPr>
                      <a:r>
                        <a:rPr lang="en-US" sz="1800" kern="100">
                          <a:effectLst/>
                          <a:latin typeface="Microsoft JhengHei UI" panose="020B0604030504040204" pitchFamily="34" charset="-120"/>
                          <a:ea typeface="Microsoft JhengHei UI" panose="020B0604030504040204" pitchFamily="34" charset="-120"/>
                        </a:rPr>
                        <a:t>Dropout(0.5)</a:t>
                      </a:r>
                      <a:endParaRPr lang="zh-TW" sz="1800" kern="10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tc>
                  <a:txBody>
                    <a:bodyPr/>
                    <a:lstStyle/>
                    <a:p>
                      <a:pPr>
                        <a:lnSpc>
                          <a:spcPts val="2400"/>
                        </a:lnSpc>
                        <a:buNone/>
                      </a:pPr>
                      <a:r>
                        <a:rPr lang="zh-TW" sz="1800" kern="100" dirty="0">
                          <a:effectLst/>
                          <a:latin typeface="Microsoft JhengHei UI" panose="020B0604030504040204" pitchFamily="34" charset="-120"/>
                          <a:ea typeface="Microsoft JhengHei UI" panose="020B0604030504040204" pitchFamily="34" charset="-120"/>
                        </a:rPr>
                        <a:t>丟棄</a:t>
                      </a:r>
                      <a:r>
                        <a:rPr lang="en-US" sz="1800" kern="100" dirty="0">
                          <a:effectLst/>
                          <a:latin typeface="Microsoft JhengHei UI" panose="020B0604030504040204" pitchFamily="34" charset="-120"/>
                          <a:ea typeface="Microsoft JhengHei UI" panose="020B0604030504040204" pitchFamily="34" charset="-120"/>
                        </a:rPr>
                        <a:t> 50% </a:t>
                      </a:r>
                      <a:r>
                        <a:rPr lang="zh-TW" sz="1800" kern="100" dirty="0">
                          <a:effectLst/>
                          <a:latin typeface="Microsoft JhengHei UI" panose="020B0604030504040204" pitchFamily="34" charset="-120"/>
                          <a:ea typeface="Microsoft JhengHei UI" panose="020B0604030504040204" pitchFamily="34" charset="-120"/>
                        </a:rPr>
                        <a:t>的神經元。</a:t>
                      </a:r>
                      <a:endParaRPr lang="zh-TW" sz="1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117682567"/>
                  </a:ext>
                </a:extLst>
              </a:tr>
              <a:tr h="828584">
                <a:tc>
                  <a:txBody>
                    <a:bodyPr/>
                    <a:lstStyle/>
                    <a:p>
                      <a:pPr algn="ctr">
                        <a:lnSpc>
                          <a:spcPts val="2400"/>
                        </a:lnSpc>
                        <a:buNone/>
                      </a:pPr>
                      <a:r>
                        <a:rPr lang="en-US" sz="1800" kern="100">
                          <a:effectLst/>
                          <a:latin typeface="Microsoft JhengHei UI" panose="020B0604030504040204" pitchFamily="34" charset="-120"/>
                          <a:ea typeface="Microsoft JhengHei UI" panose="020B0604030504040204" pitchFamily="34" charset="-120"/>
                        </a:rPr>
                        <a:t>Dense(5, softmax)</a:t>
                      </a:r>
                      <a:endParaRPr lang="zh-TW" sz="1800" kern="10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tc>
                  <a:txBody>
                    <a:bodyPr/>
                    <a:lstStyle/>
                    <a:p>
                      <a:pPr>
                        <a:lnSpc>
                          <a:spcPts val="2400"/>
                        </a:lnSpc>
                        <a:buNone/>
                      </a:pPr>
                      <a:r>
                        <a:rPr lang="zh-TW" sz="1800" kern="100" dirty="0">
                          <a:effectLst/>
                          <a:latin typeface="Microsoft JhengHei UI" panose="020B0604030504040204" pitchFamily="34" charset="-120"/>
                          <a:ea typeface="Microsoft JhengHei UI" panose="020B0604030504040204" pitchFamily="34" charset="-120"/>
                        </a:rPr>
                        <a:t>輸出層，對應</a:t>
                      </a:r>
                      <a:r>
                        <a:rPr lang="en-US" sz="1800" kern="100" dirty="0">
                          <a:effectLst/>
                          <a:latin typeface="Microsoft JhengHei UI" panose="020B0604030504040204" pitchFamily="34" charset="-120"/>
                          <a:ea typeface="Microsoft JhengHei UI" panose="020B0604030504040204" pitchFamily="34" charset="-120"/>
                        </a:rPr>
                        <a:t> 5 </a:t>
                      </a:r>
                      <a:r>
                        <a:rPr lang="zh-TW" sz="1800" kern="100" dirty="0">
                          <a:effectLst/>
                          <a:latin typeface="Microsoft JhengHei UI" panose="020B0604030504040204" pitchFamily="34" charset="-120"/>
                          <a:ea typeface="Microsoft JhengHei UI" panose="020B0604030504040204" pitchFamily="34" charset="-120"/>
                        </a:rPr>
                        <a:t>個</a:t>
                      </a:r>
                      <a:r>
                        <a:rPr lang="en-US" sz="1800" kern="100" dirty="0">
                          <a:effectLst/>
                          <a:latin typeface="Microsoft JhengHei UI" panose="020B0604030504040204" pitchFamily="34" charset="-120"/>
                          <a:ea typeface="Microsoft JhengHei UI" panose="020B0604030504040204" pitchFamily="34" charset="-120"/>
                        </a:rPr>
                        <a:t> DR </a:t>
                      </a:r>
                      <a:r>
                        <a:rPr lang="zh-TW" sz="1800" kern="100" dirty="0">
                          <a:effectLst/>
                          <a:latin typeface="Microsoft JhengHei UI" panose="020B0604030504040204" pitchFamily="34" charset="-120"/>
                          <a:ea typeface="Microsoft JhengHei UI" panose="020B0604030504040204" pitchFamily="34" charset="-120"/>
                        </a:rPr>
                        <a:t>分類等級，採用</a:t>
                      </a:r>
                      <a:r>
                        <a:rPr lang="en-US" sz="1800" kern="100" dirty="0" err="1">
                          <a:effectLst/>
                          <a:latin typeface="Microsoft JhengHei UI" panose="020B0604030504040204" pitchFamily="34" charset="-120"/>
                          <a:ea typeface="Microsoft JhengHei UI" panose="020B0604030504040204" pitchFamily="34" charset="-120"/>
                        </a:rPr>
                        <a:t>softmax</a:t>
                      </a:r>
                      <a:r>
                        <a:rPr lang="zh-TW" sz="1800" kern="100" dirty="0">
                          <a:effectLst/>
                          <a:latin typeface="Microsoft JhengHei UI" panose="020B0604030504040204" pitchFamily="34" charset="-120"/>
                          <a:ea typeface="Microsoft JhengHei UI" panose="020B0604030504040204" pitchFamily="34" charset="-120"/>
                        </a:rPr>
                        <a:t>機率分布輸出。</a:t>
                      </a:r>
                      <a:endParaRPr lang="zh-TW" sz="1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53968904"/>
                  </a:ext>
                </a:extLst>
              </a:tr>
            </a:tbl>
          </a:graphicData>
        </a:graphic>
      </p:graphicFrame>
      <p:sp>
        <p:nvSpPr>
          <p:cNvPr id="18" name="Rectangle 1">
            <a:extLst>
              <a:ext uri="{FF2B5EF4-FFF2-40B4-BE49-F238E27FC236}">
                <a16:creationId xmlns:a16="http://schemas.microsoft.com/office/drawing/2014/main" id="{EDB39C46-DD95-4766-A4D7-E194B44FA82A}"/>
              </a:ext>
            </a:extLst>
          </p:cNvPr>
          <p:cNvSpPr>
            <a:spLocks noChangeArrowheads="1"/>
          </p:cNvSpPr>
          <p:nvPr/>
        </p:nvSpPr>
        <p:spPr bwMode="auto">
          <a:xfrm>
            <a:off x="7046634" y="1734797"/>
            <a:ext cx="26997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TW" sz="2000" b="1" i="0" u="none" strike="noStrike" cap="none" normalizeH="0" baseline="0" dirty="0">
                <a:ln>
                  <a:noFill/>
                </a:ln>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ResNet50</a:t>
            </a:r>
            <a:r>
              <a:rPr kumimoji="0" lang="zh-TW" altLang="en-US" sz="2000" b="1" i="0" u="none" strike="noStrike" cap="none" normalizeH="0" baseline="0" dirty="0">
                <a:ln>
                  <a:noFill/>
                </a:ln>
                <a:solidFill>
                  <a:schemeClr val="tx1"/>
                </a:solidFill>
                <a:effectLst/>
                <a:latin typeface="Microsoft JhengHei UI" panose="020B0604030504040204" pitchFamily="34" charset="-120"/>
                <a:ea typeface="Microsoft JhengHei UI" panose="020B0604030504040204" pitchFamily="34" charset="-120"/>
                <a:cs typeface="Arial" panose="020B0604020202020204" pitchFamily="34" charset="0"/>
              </a:rPr>
              <a:t>模型架構</a:t>
            </a:r>
            <a:endParaRPr kumimoji="0" lang="zh-TW" altLang="en-US" sz="2000" b="1" i="0" u="none" strike="noStrike" cap="none" normalizeH="0" baseline="0" dirty="0">
              <a:ln>
                <a:noFill/>
              </a:ln>
              <a:solidFill>
                <a:schemeClr val="tx1"/>
              </a:solidFill>
              <a:effectLst/>
              <a:latin typeface="Microsoft JhengHei UI" panose="020B0604030504040204" pitchFamily="34" charset="-120"/>
              <a:ea typeface="Microsoft JhengHei UI"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a:ln>
                <a:noFill/>
              </a:ln>
              <a:solidFill>
                <a:schemeClr val="tx1"/>
              </a:solidFill>
              <a:effectLst/>
              <a:latin typeface="Arial" panose="020B0604020202020204" pitchFamily="34" charset="0"/>
            </a:endParaRPr>
          </a:p>
        </p:txBody>
      </p:sp>
      <p:sp>
        <p:nvSpPr>
          <p:cNvPr id="4" name="文字方塊 3">
            <a:extLst>
              <a:ext uri="{FF2B5EF4-FFF2-40B4-BE49-F238E27FC236}">
                <a16:creationId xmlns:a16="http://schemas.microsoft.com/office/drawing/2014/main" id="{57601568-42CA-4784-B122-BD687BD7F1B8}"/>
              </a:ext>
            </a:extLst>
          </p:cNvPr>
          <p:cNvSpPr txBox="1"/>
          <p:nvPr/>
        </p:nvSpPr>
        <p:spPr>
          <a:xfrm>
            <a:off x="5814646" y="-3540369"/>
            <a:ext cx="7432431" cy="1786415"/>
          </a:xfrm>
          <a:prstGeom prst="rect">
            <a:avLst/>
          </a:prstGeom>
          <a:noFill/>
        </p:spPr>
        <p:txBody>
          <a:bodyPr wrap="square" rtlCol="0">
            <a:spAutoFit/>
          </a:bodyPr>
          <a:lstStyle/>
          <a:p>
            <a:endParaRPr lang="zh-TW" altLang="en-US" dirty="0"/>
          </a:p>
        </p:txBody>
      </p:sp>
      <p:grpSp>
        <p:nvGrpSpPr>
          <p:cNvPr id="7" name="群組 6">
            <a:extLst>
              <a:ext uri="{FF2B5EF4-FFF2-40B4-BE49-F238E27FC236}">
                <a16:creationId xmlns:a16="http://schemas.microsoft.com/office/drawing/2014/main" id="{4CC5F6A3-1CA4-4A90-AE12-82410C070135}"/>
              </a:ext>
            </a:extLst>
          </p:cNvPr>
          <p:cNvGrpSpPr/>
          <p:nvPr/>
        </p:nvGrpSpPr>
        <p:grpSpPr>
          <a:xfrm>
            <a:off x="1623109" y="1631646"/>
            <a:ext cx="12320175" cy="5911235"/>
            <a:chOff x="1623109" y="1631646"/>
            <a:chExt cx="12320175" cy="5911235"/>
          </a:xfrm>
        </p:grpSpPr>
        <p:grpSp>
          <p:nvGrpSpPr>
            <p:cNvPr id="6" name="群組 5">
              <a:extLst>
                <a:ext uri="{FF2B5EF4-FFF2-40B4-BE49-F238E27FC236}">
                  <a16:creationId xmlns:a16="http://schemas.microsoft.com/office/drawing/2014/main" id="{046AFF48-C5CD-43CD-A71D-E35F0056ABED}"/>
                </a:ext>
              </a:extLst>
            </p:cNvPr>
            <p:cNvGrpSpPr/>
            <p:nvPr/>
          </p:nvGrpSpPr>
          <p:grpSpPr>
            <a:xfrm>
              <a:off x="7750766" y="1631646"/>
              <a:ext cx="6192518" cy="5911235"/>
              <a:chOff x="-8263417" y="2088740"/>
              <a:chExt cx="6192518" cy="5911235"/>
            </a:xfrm>
          </p:grpSpPr>
          <p:pic>
            <p:nvPicPr>
              <p:cNvPr id="24" name="圖片 23" descr="一張含有 圖表, 行, 繪圖, 文字 的圖片&#10;&#10;AI 產生的內容可能不正確。">
                <a:extLst>
                  <a:ext uri="{FF2B5EF4-FFF2-40B4-BE49-F238E27FC236}">
                    <a16:creationId xmlns:a16="http://schemas.microsoft.com/office/drawing/2014/main" id="{69C38AA7-9683-4545-BE74-F4C110B68C5F}"/>
                  </a:ext>
                </a:extLst>
              </p:cNvPr>
              <p:cNvPicPr>
                <a:picLocks noChangeAspect="1"/>
              </p:cNvPicPr>
              <p:nvPr/>
            </p:nvPicPr>
            <p:blipFill>
              <a:blip r:embed="rId9"/>
              <a:stretch>
                <a:fillRect/>
              </a:stretch>
            </p:blipFill>
            <p:spPr>
              <a:xfrm>
                <a:off x="-8263417" y="2629983"/>
                <a:ext cx="6192518" cy="5369992"/>
              </a:xfrm>
              <a:prstGeom prst="rect">
                <a:avLst/>
              </a:prstGeom>
              <a:ln w="28575">
                <a:solidFill>
                  <a:srgbClr val="0070C0"/>
                </a:solidFill>
              </a:ln>
            </p:spPr>
          </p:pic>
          <p:sp>
            <p:nvSpPr>
              <p:cNvPr id="25" name="Rectangle 1">
                <a:extLst>
                  <a:ext uri="{FF2B5EF4-FFF2-40B4-BE49-F238E27FC236}">
                    <a16:creationId xmlns:a16="http://schemas.microsoft.com/office/drawing/2014/main" id="{4AD45013-F123-4129-AF7C-64B98488F0EB}"/>
                  </a:ext>
                </a:extLst>
              </p:cNvPr>
              <p:cNvSpPr>
                <a:spLocks noChangeArrowheads="1"/>
              </p:cNvSpPr>
              <p:nvPr/>
            </p:nvSpPr>
            <p:spPr bwMode="auto">
              <a:xfrm>
                <a:off x="-7380264" y="2088740"/>
                <a:ext cx="442621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TW" sz="2000" b="1" i="0" u="none" strike="noStrike" cap="none" normalizeH="0" baseline="0" dirty="0">
                    <a:ln>
                      <a:noFill/>
                    </a:ln>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ResNet50 </a:t>
                </a:r>
                <a:r>
                  <a:rPr lang="en-US" altLang="zh-TW" sz="2000" b="1" dirty="0">
                    <a:latin typeface="Microsoft JhengHei UI" panose="020B0604030504040204" pitchFamily="34" charset="-120"/>
                    <a:ea typeface="Microsoft JhengHei UI" panose="020B0604030504040204" pitchFamily="34" charset="-120"/>
                    <a:cs typeface="Arial" panose="020B0604020202020204" pitchFamily="34" charset="0"/>
                  </a:rPr>
                  <a:t>Accuracy</a:t>
                </a:r>
                <a:r>
                  <a:rPr lang="zh-TW" altLang="en-US" sz="2000" b="1" dirty="0">
                    <a:latin typeface="Microsoft JhengHei UI" panose="020B0604030504040204" pitchFamily="34" charset="-120"/>
                    <a:ea typeface="Microsoft JhengHei UI" panose="020B0604030504040204" pitchFamily="34" charset="-120"/>
                    <a:cs typeface="Arial" panose="020B0604020202020204" pitchFamily="34" charset="0"/>
                  </a:rPr>
                  <a:t>與</a:t>
                </a:r>
                <a:r>
                  <a:rPr lang="en-US" altLang="zh-TW" sz="2000" b="1" dirty="0">
                    <a:latin typeface="Microsoft JhengHei UI" panose="020B0604030504040204" pitchFamily="34" charset="-120"/>
                    <a:ea typeface="Microsoft JhengHei UI" panose="020B0604030504040204" pitchFamily="34" charset="-120"/>
                    <a:cs typeface="Arial" panose="020B0604020202020204" pitchFamily="34" charset="0"/>
                  </a:rPr>
                  <a:t>Loss</a:t>
                </a:r>
                <a:r>
                  <a:rPr lang="zh-TW" altLang="en-US" sz="2000" b="1" dirty="0">
                    <a:latin typeface="Microsoft JhengHei UI" panose="020B0604030504040204" pitchFamily="34" charset="-120"/>
                    <a:ea typeface="Microsoft JhengHei UI" panose="020B0604030504040204" pitchFamily="34" charset="-120"/>
                    <a:cs typeface="Arial" panose="020B0604020202020204" pitchFamily="34" charset="0"/>
                  </a:rPr>
                  <a:t>曲線圖</a:t>
                </a:r>
                <a:endParaRPr kumimoji="0" lang="zh-TW" altLang="en-US" sz="2000" b="1" i="0" u="none" strike="noStrike" cap="none" normalizeH="0" baseline="0" dirty="0">
                  <a:ln>
                    <a:noFill/>
                  </a:ln>
                  <a:solidFill>
                    <a:schemeClr val="tx1"/>
                  </a:solidFill>
                  <a:effectLst/>
                  <a:latin typeface="Microsoft JhengHei UI" panose="020B0604030504040204" pitchFamily="34" charset="-120"/>
                  <a:ea typeface="Microsoft JhengHei UI"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a:ln>
                    <a:noFill/>
                  </a:ln>
                  <a:solidFill>
                    <a:schemeClr val="tx1"/>
                  </a:solidFill>
                  <a:effectLst/>
                  <a:latin typeface="Arial" panose="020B0604020202020204" pitchFamily="34" charset="0"/>
                </a:endParaRPr>
              </a:p>
            </p:txBody>
          </p:sp>
        </p:grpSp>
        <p:sp>
          <p:nvSpPr>
            <p:cNvPr id="26" name="文字方塊 25">
              <a:extLst>
                <a:ext uri="{FF2B5EF4-FFF2-40B4-BE49-F238E27FC236}">
                  <a16:creationId xmlns:a16="http://schemas.microsoft.com/office/drawing/2014/main" id="{DEB74CFD-11B9-47FD-8A04-6B788B1BCA78}"/>
                </a:ext>
              </a:extLst>
            </p:cNvPr>
            <p:cNvSpPr txBox="1"/>
            <p:nvPr/>
          </p:nvSpPr>
          <p:spPr>
            <a:xfrm>
              <a:off x="1623109" y="3800913"/>
              <a:ext cx="7266849" cy="1885260"/>
            </a:xfrm>
            <a:prstGeom prst="rect">
              <a:avLst/>
            </a:prstGeom>
            <a:noFill/>
          </p:spPr>
          <p:txBody>
            <a:bodyPr wrap="square" rtlCol="0">
              <a:spAutoFit/>
            </a:bodyPr>
            <a:lstStyle/>
            <a:p>
              <a:pPr algn="ctr">
                <a:lnSpc>
                  <a:spcPct val="150000"/>
                </a:lnSpc>
              </a:pPr>
              <a:r>
                <a:rPr lang="zh-TW" altLang="zh-TW" sz="20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第</a:t>
              </a:r>
              <a:r>
                <a:rPr lang="en-US" altLang="zh-TW" sz="2000" dirty="0">
                  <a:effectLst/>
                  <a:latin typeface="Microsoft JhengHei UI" panose="020B0604030504040204" pitchFamily="34" charset="-120"/>
                  <a:ea typeface="Microsoft JhengHei UI" panose="020B0604030504040204" pitchFamily="34" charset="-120"/>
                </a:rPr>
                <a:t> 15 </a:t>
              </a:r>
              <a:r>
                <a:rPr lang="zh-TW" altLang="zh-TW" sz="20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回合達到最高驗證準確率為</a:t>
              </a:r>
              <a:r>
                <a:rPr lang="en-US" altLang="zh-TW" sz="2000" dirty="0">
                  <a:effectLst/>
                  <a:latin typeface="Microsoft JhengHei UI" panose="020B0604030504040204" pitchFamily="34" charset="-120"/>
                  <a:ea typeface="Microsoft JhengHei UI" panose="020B0604030504040204" pitchFamily="34" charset="-120"/>
                </a:rPr>
                <a:t> 0.83</a:t>
              </a:r>
              <a:endParaRPr lang="en-US" altLang="zh-TW" sz="20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algn="ctr">
                <a:lnSpc>
                  <a:spcPct val="150000"/>
                </a:lnSpc>
              </a:pPr>
              <a:r>
                <a:rPr lang="zh-TW" altLang="zh-TW" sz="20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對應驗證損失最低值</a:t>
              </a:r>
              <a:r>
                <a:rPr lang="en-US" altLang="zh-TW" sz="2000" dirty="0">
                  <a:effectLst/>
                  <a:latin typeface="Microsoft JhengHei UI" panose="020B0604030504040204" pitchFamily="34" charset="-120"/>
                  <a:ea typeface="Microsoft JhengHei UI" panose="020B0604030504040204" pitchFamily="34" charset="-120"/>
                </a:rPr>
                <a:t> 0.15</a:t>
              </a:r>
              <a:endParaRPr lang="en-US" altLang="zh-TW" sz="20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algn="ctr">
                <a:lnSpc>
                  <a:spcPct val="150000"/>
                </a:lnSpc>
              </a:pPr>
              <a:r>
                <a:rPr lang="zh-TW" altLang="zh-TW" sz="20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此後雖有小幅波動，但整體驗證準確率</a:t>
              </a:r>
              <a:endParaRPr lang="en-US" altLang="zh-TW" sz="20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algn="ctr">
                <a:lnSpc>
                  <a:spcPct val="150000"/>
                </a:lnSpc>
              </a:pPr>
              <a:r>
                <a:rPr lang="zh-TW" altLang="zh-TW" sz="20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皆維持在</a:t>
              </a:r>
              <a:r>
                <a:rPr lang="en-US" altLang="zh-TW" sz="2000" dirty="0">
                  <a:effectLst/>
                  <a:latin typeface="Microsoft JhengHei UI" panose="020B0604030504040204" pitchFamily="34" charset="-120"/>
                  <a:ea typeface="Microsoft JhengHei UI" panose="020B0604030504040204" pitchFamily="34" charset="-120"/>
                </a:rPr>
                <a:t> 82%~84% </a:t>
              </a:r>
              <a:r>
                <a:rPr lang="zh-TW" altLang="zh-TW" sz="20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之間</a:t>
              </a:r>
              <a:endParaRPr lang="zh-TW" altLang="en-US" sz="2000" dirty="0">
                <a:latin typeface="Microsoft JhengHei UI" panose="020B0604030504040204" pitchFamily="34" charset="-120"/>
                <a:ea typeface="Microsoft JhengHei UI" panose="020B0604030504040204" pitchFamily="34" charset="-120"/>
              </a:endParaRPr>
            </a:p>
          </p:txBody>
        </p:sp>
      </p:grpSp>
      <p:graphicFrame>
        <p:nvGraphicFramePr>
          <p:cNvPr id="29" name="表格 28">
            <a:extLst>
              <a:ext uri="{FF2B5EF4-FFF2-40B4-BE49-F238E27FC236}">
                <a16:creationId xmlns:a16="http://schemas.microsoft.com/office/drawing/2014/main" id="{C1A668D6-AF74-4DC8-BF99-3945E499BBDC}"/>
              </a:ext>
            </a:extLst>
          </p:cNvPr>
          <p:cNvGraphicFramePr>
            <a:graphicFrameLocks noGrp="1"/>
          </p:cNvGraphicFramePr>
          <p:nvPr>
            <p:extLst>
              <p:ext uri="{D42A27DB-BD31-4B8C-83A1-F6EECF244321}">
                <p14:modId xmlns:p14="http://schemas.microsoft.com/office/powerpoint/2010/main" val="4142996260"/>
              </p:ext>
            </p:extLst>
          </p:nvPr>
        </p:nvGraphicFramePr>
        <p:xfrm>
          <a:off x="-13454658" y="964636"/>
          <a:ext cx="4426212" cy="5425440"/>
        </p:xfrm>
        <a:graphic>
          <a:graphicData uri="http://schemas.openxmlformats.org/drawingml/2006/table">
            <a:tbl>
              <a:tblPr firstRow="1" bandRow="1">
                <a:tableStyleId>{5940675A-B579-460E-94D1-54222C63F5DA}</a:tableStyleId>
              </a:tblPr>
              <a:tblGrid>
                <a:gridCol w="1316100">
                  <a:extLst>
                    <a:ext uri="{9D8B030D-6E8A-4147-A177-3AD203B41FA5}">
                      <a16:colId xmlns:a16="http://schemas.microsoft.com/office/drawing/2014/main" val="1875720207"/>
                    </a:ext>
                  </a:extLst>
                </a:gridCol>
                <a:gridCol w="806642">
                  <a:extLst>
                    <a:ext uri="{9D8B030D-6E8A-4147-A177-3AD203B41FA5}">
                      <a16:colId xmlns:a16="http://schemas.microsoft.com/office/drawing/2014/main" val="4280961793"/>
                    </a:ext>
                  </a:extLst>
                </a:gridCol>
                <a:gridCol w="2303470">
                  <a:extLst>
                    <a:ext uri="{9D8B030D-6E8A-4147-A177-3AD203B41FA5}">
                      <a16:colId xmlns:a16="http://schemas.microsoft.com/office/drawing/2014/main" val="3635406663"/>
                    </a:ext>
                  </a:extLst>
                </a:gridCol>
              </a:tblGrid>
              <a:tr h="392011">
                <a:tc>
                  <a:txBody>
                    <a:bodyPr/>
                    <a:lstStyle/>
                    <a:p>
                      <a:pPr algn="ct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類別</a:t>
                      </a:r>
                    </a:p>
                  </a:txBody>
                  <a:tcPr anchor="ctr">
                    <a:solidFill>
                      <a:schemeClr val="accent1">
                        <a:lumMod val="40000"/>
                        <a:lumOff val="60000"/>
                      </a:schemeClr>
                    </a:solidFill>
                  </a:tcPr>
                </a:tc>
                <a:tc>
                  <a:txBody>
                    <a:bodyPr/>
                    <a:lstStyle/>
                    <a:p>
                      <a:pPr algn="ct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準確率</a:t>
                      </a:r>
                    </a:p>
                  </a:txBody>
                  <a:tcPr anchor="ctr">
                    <a:solidFill>
                      <a:schemeClr val="accent1">
                        <a:lumMod val="40000"/>
                        <a:lumOff val="60000"/>
                      </a:schemeClr>
                    </a:solidFill>
                  </a:tcPr>
                </a:tc>
                <a:tc>
                  <a:txBody>
                    <a:bodyPr/>
                    <a:lstStyle/>
                    <a:p>
                      <a:pPr algn="ct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錯誤</a:t>
                      </a:r>
                    </a:p>
                  </a:txBody>
                  <a:tcPr anchor="ctr">
                    <a:solidFill>
                      <a:schemeClr val="accent1">
                        <a:lumMod val="40000"/>
                        <a:lumOff val="60000"/>
                      </a:schemeClr>
                    </a:solidFill>
                  </a:tcPr>
                </a:tc>
                <a:extLst>
                  <a:ext uri="{0D108BD9-81ED-4DB2-BD59-A6C34878D82A}">
                    <a16:rowId xmlns:a16="http://schemas.microsoft.com/office/drawing/2014/main" val="1421873736"/>
                  </a:ext>
                </a:extLst>
              </a:tr>
              <a:tr h="392011">
                <a:tc>
                  <a:txBody>
                    <a:bodyPr/>
                    <a:lstStyle/>
                    <a:p>
                      <a:pPr algn="ct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0 – No</a:t>
                      </a: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DR</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99%</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幾乎無誤</a:t>
                      </a:r>
                    </a:p>
                  </a:txBody>
                  <a:tcPr anchor="ctr"/>
                </a:tc>
                <a:extLst>
                  <a:ext uri="{0D108BD9-81ED-4DB2-BD59-A6C34878D82A}">
                    <a16:rowId xmlns:a16="http://schemas.microsoft.com/office/drawing/2014/main" val="63923735"/>
                  </a:ext>
                </a:extLst>
              </a:tr>
              <a:tr h="392011">
                <a:tc>
                  <a:txBody>
                    <a:bodyPr/>
                    <a:lstStyle/>
                    <a:p>
                      <a:pPr algn="ct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1 - Mild</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en-US" altLang="zh-TW" sz="2000">
                          <a:latin typeface="微軟正黑體" panose="020B0604030504040204" pitchFamily="34" charset="-120"/>
                          <a:ea typeface="微軟正黑體" panose="020B0604030504040204" pitchFamily="34" charset="-120"/>
                          <a:cs typeface="Times New Roman" panose="02020603050405020304" pitchFamily="18" charset="0"/>
                        </a:rPr>
                        <a:t>81%</a:t>
                      </a:r>
                      <a:endParaRPr lang="zh-TW" altLang="en-US" sz="200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17% </a:t>
                      </a: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被誤判為 </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Moderate</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879713459"/>
                  </a:ext>
                </a:extLst>
              </a:tr>
              <a:tr h="693558">
                <a:tc>
                  <a:txBody>
                    <a:bodyPr/>
                    <a:lstStyle/>
                    <a:p>
                      <a:pPr algn="ct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2 - Moderate</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93%</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少數誤判為 </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Mild / Severe</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196522556"/>
                  </a:ext>
                </a:extLst>
              </a:tr>
              <a:tr h="693558">
                <a:tc>
                  <a:txBody>
                    <a:bodyPr/>
                    <a:lstStyle/>
                    <a:p>
                      <a:pPr algn="ctr"/>
                      <a:r>
                        <a:rPr lang="en-US" altLang="zh-TW" sz="2000">
                          <a:latin typeface="微軟正黑體" panose="020B0604030504040204" pitchFamily="34" charset="-120"/>
                          <a:ea typeface="微軟正黑體" panose="020B0604030504040204" pitchFamily="34" charset="-120"/>
                          <a:cs typeface="Times New Roman" panose="02020603050405020304" pitchFamily="18" charset="0"/>
                        </a:rPr>
                        <a:t>3 -Severe</a:t>
                      </a:r>
                      <a:endParaRPr lang="zh-TW" altLang="en-US" sz="200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74%</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有 </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16% </a:t>
                      </a: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誤判為 </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Moderate</a:t>
                      </a: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10% </a:t>
                      </a: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誤判為 </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Proliferative</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3299947735"/>
                  </a:ext>
                </a:extLst>
              </a:tr>
              <a:tr h="693558">
                <a:tc>
                  <a:txBody>
                    <a:bodyPr/>
                    <a:lstStyle/>
                    <a:p>
                      <a:pPr algn="ctr"/>
                      <a:r>
                        <a:rPr lang="en-US" altLang="zh-TW" sz="2000">
                          <a:latin typeface="微軟正黑體" panose="020B0604030504040204" pitchFamily="34" charset="-120"/>
                          <a:ea typeface="微軟正黑體" panose="020B0604030504040204" pitchFamily="34" charset="-120"/>
                          <a:cs typeface="Times New Roman" panose="02020603050405020304" pitchFamily="18" charset="0"/>
                        </a:rPr>
                        <a:t>4 - PDR</a:t>
                      </a:r>
                      <a:endParaRPr lang="zh-TW" altLang="en-US" sz="200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en-US" altLang="zh-TW" sz="2000">
                          <a:latin typeface="微軟正黑體" panose="020B0604030504040204" pitchFamily="34" charset="-120"/>
                          <a:ea typeface="微軟正黑體" panose="020B0604030504040204" pitchFamily="34" charset="-120"/>
                          <a:cs typeface="Times New Roman" panose="02020603050405020304" pitchFamily="18" charset="0"/>
                        </a:rPr>
                        <a:t>75%</a:t>
                      </a:r>
                      <a:endParaRPr lang="zh-TW" altLang="en-US" sz="200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algn="ct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有 </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15% </a:t>
                      </a: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被誤判為 </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Moderate</a:t>
                      </a: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8% </a:t>
                      </a: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為 </a:t>
                      </a:r>
                      <a:r>
                        <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rPr>
                        <a:t>Severe</a:t>
                      </a:r>
                      <a:endPar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115523533"/>
                  </a:ext>
                </a:extLst>
              </a:tr>
            </a:tbl>
          </a:graphicData>
        </a:graphic>
      </p:graphicFrame>
      <p:grpSp>
        <p:nvGrpSpPr>
          <p:cNvPr id="8" name="群組 7">
            <a:extLst>
              <a:ext uri="{FF2B5EF4-FFF2-40B4-BE49-F238E27FC236}">
                <a16:creationId xmlns:a16="http://schemas.microsoft.com/office/drawing/2014/main" id="{508DBFE6-31FB-4539-A700-CB495FF6F129}"/>
              </a:ext>
            </a:extLst>
          </p:cNvPr>
          <p:cNvGrpSpPr/>
          <p:nvPr/>
        </p:nvGrpSpPr>
        <p:grpSpPr>
          <a:xfrm>
            <a:off x="4209845" y="2164768"/>
            <a:ext cx="8927567" cy="5025668"/>
            <a:chOff x="4238022" y="2274339"/>
            <a:chExt cx="8927567" cy="5025668"/>
          </a:xfrm>
        </p:grpSpPr>
        <p:sp>
          <p:nvSpPr>
            <p:cNvPr id="27" name="文字方塊 26">
              <a:extLst>
                <a:ext uri="{FF2B5EF4-FFF2-40B4-BE49-F238E27FC236}">
                  <a16:creationId xmlns:a16="http://schemas.microsoft.com/office/drawing/2014/main" id="{457E30A8-25AE-4224-B440-77BE285A563E}"/>
                </a:ext>
              </a:extLst>
            </p:cNvPr>
            <p:cNvSpPr txBox="1"/>
            <p:nvPr/>
          </p:nvSpPr>
          <p:spPr>
            <a:xfrm>
              <a:off x="10032543" y="2643366"/>
              <a:ext cx="3133046" cy="646331"/>
            </a:xfrm>
            <a:prstGeom prst="rect">
              <a:avLst/>
            </a:prstGeom>
            <a:noFill/>
          </p:spPr>
          <p:txBody>
            <a:bodyPr wrap="square" rtlCol="0">
              <a:spAutoFit/>
            </a:bodyPr>
            <a:lstStyle/>
            <a:p>
              <a:pPr marL="342900" indent="-342900">
                <a:buFont typeface="Arial" panose="020B0604020202020204" pitchFamily="34" charset="0"/>
                <a:buChar char="•"/>
              </a:pPr>
              <a:r>
                <a:rPr lang="zh-TW" altLang="en-US" dirty="0">
                  <a:latin typeface="Microsoft JhengHei UI" panose="020B0604030504040204" pitchFamily="34" charset="-120"/>
                  <a:ea typeface="Microsoft JhengHei UI" panose="020B0604030504040204" pitchFamily="34" charset="-120"/>
                </a:rPr>
                <a:t>橫軸：模型預測的類別</a:t>
              </a:r>
              <a:endParaRPr lang="en-US" altLang="zh-TW" dirty="0">
                <a:latin typeface="Microsoft JhengHei UI" panose="020B0604030504040204" pitchFamily="34" charset="-120"/>
                <a:ea typeface="Microsoft JhengHei UI" panose="020B0604030504040204" pitchFamily="34" charset="-120"/>
              </a:endParaRPr>
            </a:p>
            <a:p>
              <a:pPr marL="342900" indent="-342900">
                <a:buFont typeface="Arial" panose="020B0604020202020204" pitchFamily="34" charset="0"/>
                <a:buChar char="•"/>
              </a:pPr>
              <a:r>
                <a:rPr lang="zh-TW" altLang="en-US" dirty="0">
                  <a:latin typeface="Microsoft JhengHei UI" panose="020B0604030504040204" pitchFamily="34" charset="-120"/>
                  <a:ea typeface="Microsoft JhengHei UI" panose="020B0604030504040204" pitchFamily="34" charset="-120"/>
                </a:rPr>
                <a:t>縱軸：實際的真實類別</a:t>
              </a:r>
              <a:endParaRPr lang="en-US" altLang="zh-TW" dirty="0">
                <a:latin typeface="Microsoft JhengHei UI" panose="020B0604030504040204" pitchFamily="34" charset="-120"/>
                <a:ea typeface="Microsoft JhengHei UI" panose="020B0604030504040204" pitchFamily="34" charset="-120"/>
              </a:endParaRPr>
            </a:p>
          </p:txBody>
        </p:sp>
        <p:pic>
          <p:nvPicPr>
            <p:cNvPr id="28" name="Picture 2" descr="已上傳的圖像">
              <a:extLst>
                <a:ext uri="{FF2B5EF4-FFF2-40B4-BE49-F238E27FC236}">
                  <a16:creationId xmlns:a16="http://schemas.microsoft.com/office/drawing/2014/main" id="{0CF23FD1-00BD-4BCE-8FEC-9E28FBA055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4238022" y="3412929"/>
              <a:ext cx="8734400" cy="3887078"/>
            </a:xfrm>
            <a:prstGeom prst="rect">
              <a:avLst/>
            </a:prstGeom>
            <a:noFill/>
          </p:spPr>
        </p:pic>
        <p:sp>
          <p:nvSpPr>
            <p:cNvPr id="30" name="Rectangle 1">
              <a:extLst>
                <a:ext uri="{FF2B5EF4-FFF2-40B4-BE49-F238E27FC236}">
                  <a16:creationId xmlns:a16="http://schemas.microsoft.com/office/drawing/2014/main" id="{B67E52CE-3941-4B77-9765-633D44DADE46}"/>
                </a:ext>
              </a:extLst>
            </p:cNvPr>
            <p:cNvSpPr>
              <a:spLocks noChangeArrowheads="1"/>
            </p:cNvSpPr>
            <p:nvPr/>
          </p:nvSpPr>
          <p:spPr bwMode="auto">
            <a:xfrm>
              <a:off x="4257346" y="2274339"/>
              <a:ext cx="175560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en-US" sz="2000" b="1" dirty="0">
                  <a:latin typeface="Microsoft JhengHei UI" panose="020B0604030504040204" pitchFamily="34" charset="-120"/>
                  <a:ea typeface="Microsoft JhengHei UI" panose="020B0604030504040204" pitchFamily="34" charset="-120"/>
                  <a:cs typeface="Times New Roman" panose="02020603050405020304" pitchFamily="18" charset="0"/>
                </a:rPr>
                <a:t>混淆矩陣圖</a:t>
              </a:r>
              <a:endParaRPr kumimoji="0" lang="zh-TW" altLang="en-US" sz="2000" b="1" i="0" u="none" strike="noStrike" cap="none" normalizeH="0" baseline="0" dirty="0">
                <a:ln>
                  <a:noFill/>
                </a:ln>
                <a:solidFill>
                  <a:schemeClr val="tx1"/>
                </a:solidFill>
                <a:effectLst/>
                <a:latin typeface="Microsoft JhengHei UI" panose="020B0604030504040204" pitchFamily="34" charset="-120"/>
                <a:ea typeface="Microsoft JhengHei UI"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a:ln>
                  <a:noFill/>
                </a:ln>
                <a:solidFill>
                  <a:schemeClr val="tx1"/>
                </a:solidFill>
                <a:effectLst/>
                <a:latin typeface="Arial" panose="020B0604020202020204" pitchFamily="34" charset="0"/>
              </a:endParaRPr>
            </a:p>
          </p:txBody>
        </p:sp>
      </p:grpSp>
      <p:grpSp>
        <p:nvGrpSpPr>
          <p:cNvPr id="32" name="群組 31">
            <a:extLst>
              <a:ext uri="{FF2B5EF4-FFF2-40B4-BE49-F238E27FC236}">
                <a16:creationId xmlns:a16="http://schemas.microsoft.com/office/drawing/2014/main" id="{1AA70A1D-EA3F-4D6F-932D-FAEF44A234EF}"/>
              </a:ext>
            </a:extLst>
          </p:cNvPr>
          <p:cNvGrpSpPr/>
          <p:nvPr/>
        </p:nvGrpSpPr>
        <p:grpSpPr>
          <a:xfrm>
            <a:off x="3073109" y="1981018"/>
            <a:ext cx="10894089" cy="5308619"/>
            <a:chOff x="3073109" y="1981018"/>
            <a:chExt cx="10894089" cy="5308619"/>
          </a:xfrm>
        </p:grpSpPr>
        <p:grpSp>
          <p:nvGrpSpPr>
            <p:cNvPr id="5" name="群組 4">
              <a:extLst>
                <a:ext uri="{FF2B5EF4-FFF2-40B4-BE49-F238E27FC236}">
                  <a16:creationId xmlns:a16="http://schemas.microsoft.com/office/drawing/2014/main" id="{E78F3E9C-7DAB-4DD5-86D9-0024E8F47E59}"/>
                </a:ext>
              </a:extLst>
            </p:cNvPr>
            <p:cNvGrpSpPr/>
            <p:nvPr/>
          </p:nvGrpSpPr>
          <p:grpSpPr>
            <a:xfrm>
              <a:off x="3073109" y="2700438"/>
              <a:ext cx="10894089" cy="4589199"/>
              <a:chOff x="-9028838" y="-4548592"/>
              <a:chExt cx="11834390" cy="4619380"/>
            </a:xfrm>
          </p:grpSpPr>
          <p:sp>
            <p:nvSpPr>
              <p:cNvPr id="22" name="文字方塊 21">
                <a:extLst>
                  <a:ext uri="{FF2B5EF4-FFF2-40B4-BE49-F238E27FC236}">
                    <a16:creationId xmlns:a16="http://schemas.microsoft.com/office/drawing/2014/main" id="{6BDB801D-A3EE-4639-842F-2506A6E6B34A}"/>
                  </a:ext>
                </a:extLst>
              </p:cNvPr>
              <p:cNvSpPr txBox="1"/>
              <p:nvPr/>
            </p:nvSpPr>
            <p:spPr>
              <a:xfrm>
                <a:off x="-9028838" y="-4452302"/>
                <a:ext cx="6808149" cy="4523090"/>
              </a:xfrm>
              <a:prstGeom prst="rect">
                <a:avLst/>
              </a:prstGeom>
              <a:noFill/>
            </p:spPr>
            <p:txBody>
              <a:bodyPr wrap="square" rtlCol="0">
                <a:spAutoFit/>
              </a:bodyPr>
              <a:lstStyle/>
              <a:p>
                <a:pPr marL="457200" indent="-457200">
                  <a:lnSpc>
                    <a:spcPct val="150000"/>
                  </a:lnSpc>
                  <a:buFont typeface="+mj-lt"/>
                  <a:buAutoNum type="arabicPeriod"/>
                </a:pPr>
                <a:r>
                  <a:rPr lang="en-US" altLang="zh-TW" sz="2000" dirty="0">
                    <a:latin typeface="Microsoft JhengHei UI" panose="020B0604030504040204" pitchFamily="34" charset="-120"/>
                    <a:ea typeface="Microsoft JhengHei UI" panose="020B0604030504040204" pitchFamily="34" charset="-120"/>
                  </a:rPr>
                  <a:t>Warm-up </a:t>
                </a:r>
                <a:r>
                  <a:rPr lang="zh-TW" altLang="en-US" sz="2000" dirty="0">
                    <a:latin typeface="Microsoft JhengHei UI" panose="020B0604030504040204" pitchFamily="34" charset="-120"/>
                    <a:ea typeface="Microsoft JhengHei UI" panose="020B0604030504040204" pitchFamily="34" charset="-120"/>
                  </a:rPr>
                  <a:t>訓練為遷移式學習的第一階段。</a:t>
                </a:r>
                <a:br>
                  <a:rPr lang="zh-TW" altLang="en-US" sz="2000" dirty="0">
                    <a:latin typeface="Microsoft JhengHei UI" panose="020B0604030504040204" pitchFamily="34" charset="-120"/>
                    <a:ea typeface="Microsoft JhengHei UI" panose="020B0604030504040204" pitchFamily="34" charset="-120"/>
                  </a:rPr>
                </a:br>
                <a:r>
                  <a:rPr lang="zh-TW" altLang="en-US" sz="2000" dirty="0">
                    <a:latin typeface="Microsoft JhengHei UI" panose="020B0604030504040204" pitchFamily="34" charset="-120"/>
                    <a:ea typeface="Microsoft JhengHei UI" panose="020B0604030504040204" pitchFamily="34" charset="-120"/>
                  </a:rPr>
                  <a:t>僅訓練新接上的「分類器」（頂層 </a:t>
                </a:r>
                <a:r>
                  <a:rPr lang="en-US" altLang="zh-TW" sz="2000" dirty="0">
                    <a:latin typeface="Microsoft JhengHei UI" panose="020B0604030504040204" pitchFamily="34" charset="-120"/>
                    <a:ea typeface="Microsoft JhengHei UI" panose="020B0604030504040204" pitchFamily="34" charset="-120"/>
                  </a:rPr>
                  <a:t>Dense </a:t>
                </a:r>
                <a:r>
                  <a:rPr lang="zh-TW" altLang="en-US" sz="2000" dirty="0">
                    <a:latin typeface="Microsoft JhengHei UI" panose="020B0604030504040204" pitchFamily="34" charset="-120"/>
                    <a:ea typeface="Microsoft JhengHei UI" panose="020B0604030504040204" pitchFamily="34" charset="-120"/>
                  </a:rPr>
                  <a:t>層），</a:t>
                </a:r>
                <a:br>
                  <a:rPr lang="en-US" altLang="zh-TW" sz="2000" dirty="0">
                    <a:latin typeface="Microsoft JhengHei UI" panose="020B0604030504040204" pitchFamily="34" charset="-120"/>
                    <a:ea typeface="Microsoft JhengHei UI" panose="020B0604030504040204" pitchFamily="34" charset="-120"/>
                  </a:rPr>
                </a:br>
                <a:r>
                  <a:rPr lang="zh-TW" altLang="en-US" sz="2000" dirty="0">
                    <a:latin typeface="Microsoft JhengHei UI" panose="020B0604030504040204" pitchFamily="34" charset="-120"/>
                    <a:ea typeface="Microsoft JhengHei UI" panose="020B0604030504040204" pitchFamily="34" charset="-120"/>
                  </a:rPr>
                  <a:t>凍結底層卷積層的權重。</a:t>
                </a:r>
                <a:endParaRPr lang="en-US" altLang="zh-TW" sz="2000" dirty="0">
                  <a:latin typeface="Microsoft JhengHei UI" panose="020B0604030504040204" pitchFamily="34" charset="-120"/>
                  <a:ea typeface="Microsoft JhengHei UI" panose="020B0604030504040204" pitchFamily="34" charset="-120"/>
                </a:endParaRPr>
              </a:p>
              <a:p>
                <a:pPr marL="457200" indent="-457200">
                  <a:lnSpc>
                    <a:spcPct val="150000"/>
                  </a:lnSpc>
                  <a:buFont typeface="+mj-lt"/>
                  <a:buAutoNum type="arabicPeriod"/>
                </a:pPr>
                <a:endParaRPr lang="en-US" altLang="zh-TW" sz="2000" dirty="0">
                  <a:latin typeface="Microsoft JhengHei UI" panose="020B0604030504040204" pitchFamily="34" charset="-120"/>
                  <a:ea typeface="Microsoft JhengHei UI" panose="020B0604030504040204" pitchFamily="34" charset="-120"/>
                </a:endParaRPr>
              </a:p>
              <a:p>
                <a:pPr marL="457200" indent="-457200">
                  <a:lnSpc>
                    <a:spcPct val="150000"/>
                  </a:lnSpc>
                  <a:buFont typeface="+mj-lt"/>
                  <a:buAutoNum type="arabicPeriod"/>
                </a:pPr>
                <a:r>
                  <a:rPr lang="en-US" altLang="zh-TW" sz="2000" dirty="0">
                    <a:latin typeface="Microsoft JhengHei UI" panose="020B0604030504040204" pitchFamily="34" charset="-120"/>
                    <a:ea typeface="Microsoft JhengHei UI" panose="020B0604030504040204" pitchFamily="34" charset="-120"/>
                  </a:rPr>
                  <a:t>Fine-tuning(</a:t>
                </a:r>
                <a:r>
                  <a:rPr lang="zh-TW" altLang="en-US" sz="2000" dirty="0">
                    <a:latin typeface="Microsoft JhengHei UI" panose="020B0604030504040204" pitchFamily="34" charset="-120"/>
                    <a:ea typeface="Microsoft JhengHei UI" panose="020B0604030504040204" pitchFamily="34" charset="-120"/>
                  </a:rPr>
                  <a:t>微調全模型</a:t>
                </a:r>
                <a:r>
                  <a:rPr lang="en-US" altLang="zh-TW" sz="2000" dirty="0">
                    <a:latin typeface="Microsoft JhengHei UI" panose="020B0604030504040204" pitchFamily="34" charset="-120"/>
                    <a:ea typeface="Microsoft JhengHei UI" panose="020B0604030504040204" pitchFamily="34" charset="-120"/>
                  </a:rPr>
                  <a:t>)</a:t>
                </a:r>
                <a:r>
                  <a:rPr lang="zh-TW" altLang="en-US" sz="2000" dirty="0">
                    <a:latin typeface="Microsoft JhengHei UI" panose="020B0604030504040204" pitchFamily="34" charset="-120"/>
                    <a:ea typeface="Microsoft JhengHei UI" panose="020B0604030504040204" pitchFamily="34" charset="-120"/>
                  </a:rPr>
                  <a:t>來解凍所有層，</a:t>
                </a:r>
                <a:br>
                  <a:rPr lang="en-US" altLang="zh-TW" sz="2000" dirty="0">
                    <a:latin typeface="Microsoft JhengHei UI" panose="020B0604030504040204" pitchFamily="34" charset="-120"/>
                    <a:ea typeface="Microsoft JhengHei UI" panose="020B0604030504040204" pitchFamily="34" charset="-120"/>
                  </a:rPr>
                </a:br>
                <a:r>
                  <a:rPr lang="zh-TW" altLang="en-US" sz="2000" dirty="0">
                    <a:latin typeface="Microsoft JhengHei UI" panose="020B0604030504040204" pitchFamily="34" charset="-120"/>
                    <a:ea typeface="Microsoft JhengHei UI" panose="020B0604030504040204" pitchFamily="34" charset="-120"/>
                  </a:rPr>
                  <a:t>設定回調參數：</a:t>
                </a:r>
                <a:endParaRPr lang="en-US" altLang="zh-TW" sz="2000" dirty="0">
                  <a:latin typeface="Microsoft JhengHei UI" panose="020B0604030504040204" pitchFamily="34" charset="-120"/>
                  <a:ea typeface="Microsoft JhengHei UI" panose="020B0604030504040204" pitchFamily="34" charset="-120"/>
                </a:endParaRPr>
              </a:p>
              <a:p>
                <a:pPr marL="800100" lvl="1" indent="-342900">
                  <a:lnSpc>
                    <a:spcPct val="150000"/>
                  </a:lnSpc>
                  <a:buFont typeface="Arial" panose="020B0604020202020204" pitchFamily="34" charset="0"/>
                  <a:buChar char="•"/>
                </a:pPr>
                <a:r>
                  <a:rPr lang="en-US" altLang="zh-TW" sz="2000" dirty="0" err="1">
                    <a:latin typeface="Microsoft JhengHei UI" panose="020B0604030504040204" pitchFamily="34" charset="-120"/>
                    <a:ea typeface="Microsoft JhengHei UI" panose="020B0604030504040204" pitchFamily="34" charset="-120"/>
                  </a:rPr>
                  <a:t>EarlyStopping</a:t>
                </a:r>
                <a:endParaRPr lang="en-US" altLang="zh-TW" sz="2000" dirty="0">
                  <a:latin typeface="Microsoft JhengHei UI" panose="020B0604030504040204" pitchFamily="34" charset="-120"/>
                  <a:ea typeface="Microsoft JhengHei UI" panose="020B0604030504040204" pitchFamily="34" charset="-120"/>
                </a:endParaRPr>
              </a:p>
              <a:p>
                <a:pPr marL="800100" lvl="1" indent="-342900">
                  <a:lnSpc>
                    <a:spcPct val="150000"/>
                  </a:lnSpc>
                  <a:buFont typeface="Arial" panose="020B0604020202020204" pitchFamily="34" charset="0"/>
                  <a:buChar char="•"/>
                </a:pPr>
                <a:r>
                  <a:rPr lang="en-US" altLang="zh-TW" sz="2000" dirty="0" err="1">
                    <a:latin typeface="Microsoft JhengHei UI" panose="020B0604030504040204" pitchFamily="34" charset="-120"/>
                    <a:ea typeface="Microsoft JhengHei UI" panose="020B0604030504040204" pitchFamily="34" charset="-120"/>
                  </a:rPr>
                  <a:t>ReduceLROnPlateau</a:t>
                </a:r>
                <a:r>
                  <a:rPr lang="zh-TW" altLang="en-US" sz="2000" dirty="0">
                    <a:latin typeface="Microsoft JhengHei UI" panose="020B0604030504040204" pitchFamily="34" charset="-120"/>
                    <a:ea typeface="Microsoft JhengHei UI" panose="020B0604030504040204" pitchFamily="34" charset="-120"/>
                  </a:rPr>
                  <a:t>來</a:t>
                </a:r>
                <a:r>
                  <a:rPr lang="zh-TW" altLang="zh-TW" sz="2000" dirty="0">
                    <a:latin typeface="Microsoft JhengHei UI" panose="020B0604030504040204" pitchFamily="34" charset="-120"/>
                    <a:ea typeface="Microsoft JhengHei UI" panose="020B0604030504040204" pitchFamily="34" charset="-120"/>
                  </a:rPr>
                  <a:t>監控</a:t>
                </a:r>
                <a:r>
                  <a:rPr lang="en-US" altLang="zh-TW" sz="2000" dirty="0" err="1">
                    <a:latin typeface="Microsoft JhengHei UI" panose="020B0604030504040204" pitchFamily="34" charset="-120"/>
                    <a:ea typeface="Microsoft JhengHei UI" panose="020B0604030504040204" pitchFamily="34" charset="-120"/>
                  </a:rPr>
                  <a:t>val_loss</a:t>
                </a:r>
                <a:r>
                  <a:rPr lang="zh-TW" altLang="en-US" sz="2000" dirty="0">
                    <a:latin typeface="Microsoft JhengHei UI" panose="020B0604030504040204" pitchFamily="34" charset="-120"/>
                    <a:ea typeface="Microsoft JhengHei UI" panose="020B0604030504040204" pitchFamily="34" charset="-120"/>
                  </a:rPr>
                  <a:t>，</a:t>
                </a:r>
                <a:br>
                  <a:rPr lang="en-US" altLang="zh-TW" sz="2000" dirty="0">
                    <a:latin typeface="Microsoft JhengHei UI" panose="020B0604030504040204" pitchFamily="34" charset="-120"/>
                    <a:ea typeface="Microsoft JhengHei UI" panose="020B0604030504040204" pitchFamily="34" charset="-120"/>
                  </a:rPr>
                </a:br>
                <a:r>
                  <a:rPr lang="zh-TW" altLang="zh-TW" sz="2000" dirty="0">
                    <a:latin typeface="Microsoft JhengHei UI" panose="020B0604030504040204" pitchFamily="34" charset="-120"/>
                    <a:ea typeface="Microsoft JhengHei UI" panose="020B0604030504040204" pitchFamily="34" charset="-120"/>
                  </a:rPr>
                  <a:t>自動調整訓練長度與學習率</a:t>
                </a:r>
                <a:r>
                  <a:rPr lang="zh-TW" altLang="en-US" sz="2000" dirty="0">
                    <a:latin typeface="Microsoft JhengHei UI" panose="020B0604030504040204" pitchFamily="34" charset="-120"/>
                    <a:ea typeface="Microsoft JhengHei UI" panose="020B0604030504040204" pitchFamily="34" charset="-120"/>
                  </a:rPr>
                  <a:t>。</a:t>
                </a:r>
                <a:endParaRPr lang="en-US" altLang="zh-TW" sz="2000" dirty="0">
                  <a:latin typeface="Microsoft JhengHei UI" panose="020B0604030504040204" pitchFamily="34" charset="-120"/>
                  <a:ea typeface="Microsoft JhengHei UI" panose="020B0604030504040204" pitchFamily="34" charset="-120"/>
                </a:endParaRPr>
              </a:p>
              <a:p>
                <a:pPr marL="285750" indent="-285750">
                  <a:buFont typeface="Arial" panose="020B0604020202020204" pitchFamily="34" charset="0"/>
                  <a:buChar char="•"/>
                </a:pPr>
                <a:endParaRPr lang="en-US" altLang="zh-TW" sz="1600" b="0" i="0" dirty="0">
                  <a:solidFill>
                    <a:srgbClr val="000000"/>
                  </a:solidFill>
                  <a:effectLst/>
                  <a:latin typeface="Times New Roman" panose="02020603050405020304" pitchFamily="18" charset="0"/>
                  <a:ea typeface="標楷體" panose="03000509000000000000" pitchFamily="65" charset="-120"/>
                </a:endParaRPr>
              </a:p>
            </p:txBody>
          </p:sp>
          <p:pic>
            <p:nvPicPr>
              <p:cNvPr id="23" name="圖片 22" descr="一張含有 文字, 螢幕擷取畫面, 字型 的圖片&#10;&#10;AI 產生的內容可能不正確。">
                <a:extLst>
                  <a:ext uri="{FF2B5EF4-FFF2-40B4-BE49-F238E27FC236}">
                    <a16:creationId xmlns:a16="http://schemas.microsoft.com/office/drawing/2014/main" id="{2FBAC7B9-5536-4D27-B549-1B1FA883275B}"/>
                  </a:ext>
                </a:extLst>
              </p:cNvPr>
              <p:cNvPicPr>
                <a:picLocks noChangeAspect="1"/>
              </p:cNvPicPr>
              <p:nvPr/>
            </p:nvPicPr>
            <p:blipFill>
              <a:blip r:embed="rId11"/>
              <a:stretch>
                <a:fillRect/>
              </a:stretch>
            </p:blipFill>
            <p:spPr>
              <a:xfrm>
                <a:off x="-2060832" y="-4548592"/>
                <a:ext cx="4866384" cy="3557900"/>
              </a:xfrm>
              <a:prstGeom prst="rect">
                <a:avLst/>
              </a:prstGeom>
            </p:spPr>
          </p:pic>
        </p:grpSp>
        <p:sp>
          <p:nvSpPr>
            <p:cNvPr id="31" name="Rectangle 1">
              <a:extLst>
                <a:ext uri="{FF2B5EF4-FFF2-40B4-BE49-F238E27FC236}">
                  <a16:creationId xmlns:a16="http://schemas.microsoft.com/office/drawing/2014/main" id="{5360EE74-BB3E-4F84-8EC3-C7A6DBDE5298}"/>
                </a:ext>
              </a:extLst>
            </p:cNvPr>
            <p:cNvSpPr>
              <a:spLocks noChangeArrowheads="1"/>
            </p:cNvSpPr>
            <p:nvPr/>
          </p:nvSpPr>
          <p:spPr bwMode="auto">
            <a:xfrm>
              <a:off x="3549764" y="1981018"/>
              <a:ext cx="20120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TW" altLang="en-US" sz="2400" b="1" i="0" u="none" strike="noStrike" cap="none" normalizeH="0" baseline="0" dirty="0">
                  <a:ln>
                    <a:noFill/>
                  </a:ln>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遷移式學習</a:t>
              </a:r>
              <a:endParaRPr kumimoji="0" lang="zh-TW" altLang="en-US" sz="2400" b="0" i="0" u="none" strike="noStrike" cap="none" normalizeH="0" baseline="0" dirty="0">
                <a:ln>
                  <a:noFill/>
                </a:ln>
                <a:solidFill>
                  <a:schemeClr val="tx1"/>
                </a:solidFill>
                <a:effectLst/>
                <a:latin typeface="Arial" panose="020B0604020202020204" pitchFamily="34" charset="0"/>
              </a:endParaRPr>
            </a:p>
          </p:txBody>
        </p:sp>
      </p:grpSp>
      <p:sp>
        <p:nvSpPr>
          <p:cNvPr id="33" name="图形">
            <a:extLst>
              <a:ext uri="{FF2B5EF4-FFF2-40B4-BE49-F238E27FC236}">
                <a16:creationId xmlns:a16="http://schemas.microsoft.com/office/drawing/2014/main" id="{26122E05-3CDD-46A1-8BD9-61EC19873199}"/>
              </a:ext>
            </a:extLst>
          </p:cNvPr>
          <p:cNvSpPr/>
          <p:nvPr>
            <p:custDataLst>
              <p:tags r:id="rId6"/>
            </p:custDataLst>
          </p:nvPr>
        </p:nvSpPr>
        <p:spPr>
          <a:xfrm>
            <a:off x="10905760" y="305980"/>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3200" b="1" dirty="0">
                <a:solidFill>
                  <a:schemeClr val="bg1">
                    <a:lumMod val="75000"/>
                  </a:schemeClr>
                </a:solidFill>
                <a:latin typeface="Microsoft YaHei"/>
                <a:ea typeface="Microsoft YaHei"/>
              </a:rPr>
              <a:t>綜合分析</a:t>
            </a:r>
          </a:p>
        </p:txBody>
      </p:sp>
    </p:spTree>
    <p:extLst>
      <p:ext uri="{BB962C8B-B14F-4D97-AF65-F5344CB8AC3E}">
        <p14:creationId xmlns:p14="http://schemas.microsoft.com/office/powerpoint/2010/main" val="89742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4">
                                            <p:txEl>
                                              <p:pRg st="0" end="0"/>
                                            </p:txEl>
                                          </p:spTgt>
                                        </p:tgtEl>
                                        <p:attrNameLst>
                                          <p:attrName>style.color</p:attrName>
                                        </p:attrNameLst>
                                      </p:cBhvr>
                                      <p:to>
                                        <a:srgbClr val="C55A11"/>
                                      </p:to>
                                    </p:animClr>
                                  </p:childTnLst>
                                </p:cTn>
                              </p:par>
                              <p:par>
                                <p:cTn id="7" presetID="22" presetClass="entr" presetSubtype="1"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wipe(up)">
                                      <p:cBhvr>
                                        <p:cTn id="9" dur="25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dir="cw">
                                      <p:cBhvr override="childStyle">
                                        <p:cTn id="13" dur="500" fill="hold"/>
                                        <p:tgtEl>
                                          <p:spTgt spid="14">
                                            <p:txEl>
                                              <p:pRg st="0" end="0"/>
                                            </p:txEl>
                                          </p:spTgt>
                                        </p:tgtEl>
                                        <p:attrNameLst>
                                          <p:attrName>style.color</p:attrName>
                                        </p:attrNameLst>
                                      </p:cBhvr>
                                      <p:to>
                                        <a:srgbClr val="BFBFBF"/>
                                      </p:to>
                                    </p:animClr>
                                  </p:childTnLst>
                                </p:cTn>
                              </p:par>
                              <p:par>
                                <p:cTn id="14" presetID="1" presetClass="exit" presetSubtype="0" fill="hold" grpId="1" nodeType="with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par>
                          <p:cTn id="16" fill="hold">
                            <p:stCondLst>
                              <p:cond delay="500"/>
                            </p:stCondLst>
                            <p:childTnLst>
                              <p:par>
                                <p:cTn id="17" presetID="3" presetClass="emph" presetSubtype="2" fill="hold" nodeType="afterEffect">
                                  <p:stCondLst>
                                    <p:cond delay="0"/>
                                  </p:stCondLst>
                                  <p:childTnLst>
                                    <p:animClr clrSpc="rgb" dir="cw">
                                      <p:cBhvr override="childStyle">
                                        <p:cTn id="18" dur="500" fill="hold"/>
                                        <p:tgtEl>
                                          <p:spTgt spid="14">
                                            <p:txEl>
                                              <p:pRg st="1" end="1"/>
                                            </p:txEl>
                                          </p:spTgt>
                                        </p:tgtEl>
                                        <p:attrNameLst>
                                          <p:attrName>style.color</p:attrName>
                                        </p:attrNameLst>
                                      </p:cBhvr>
                                      <p:to>
                                        <a:schemeClr val="accent2"/>
                                      </p:to>
                                    </p:animClr>
                                  </p:childTnLst>
                                </p:cTn>
                              </p:par>
                              <p:par>
                                <p:cTn id="19" presetID="22"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250"/>
                                        <p:tgtEl>
                                          <p:spTgt spid="18"/>
                                        </p:tgtEl>
                                      </p:cBhvr>
                                    </p:animEffect>
                                  </p:childTnLst>
                                </p:cTn>
                              </p:par>
                              <p:par>
                                <p:cTn id="22" presetID="22"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22" presetClass="entr" presetSubtype="1"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25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nodeType="clickEffect">
                                  <p:stCondLst>
                                    <p:cond delay="0"/>
                                  </p:stCondLst>
                                  <p:childTnLst>
                                    <p:animClr clrSpc="rgb" dir="cw">
                                      <p:cBhvr override="childStyle">
                                        <p:cTn id="37" dur="500" fill="hold"/>
                                        <p:tgtEl>
                                          <p:spTgt spid="14">
                                            <p:txEl>
                                              <p:pRg st="1" end="1"/>
                                            </p:txEl>
                                          </p:spTgt>
                                        </p:tgtEl>
                                        <p:attrNameLst>
                                          <p:attrName>style.color</p:attrName>
                                        </p:attrNameLst>
                                      </p:cBhvr>
                                      <p:to>
                                        <a:srgbClr val="BFBFBF"/>
                                      </p:to>
                                    </p:animClr>
                                  </p:childTnLst>
                                </p:cTn>
                              </p:par>
                              <p:par>
                                <p:cTn id="38" presetID="1" presetClass="exit" presetSubtype="0" fill="hold" nodeType="withEffect">
                                  <p:stCondLst>
                                    <p:cond delay="0"/>
                                  </p:stCondLst>
                                  <p:childTnLst>
                                    <p:set>
                                      <p:cBhvr>
                                        <p:cTn id="39" dur="1" fill="hold">
                                          <p:stCondLst>
                                            <p:cond delay="0"/>
                                          </p:stCondLst>
                                        </p:cTn>
                                        <p:tgtEl>
                                          <p:spTgt spid="32"/>
                                        </p:tgtEl>
                                        <p:attrNameLst>
                                          <p:attrName>style.visibility</p:attrName>
                                        </p:attrNameLst>
                                      </p:cBhvr>
                                      <p:to>
                                        <p:strVal val="hidden"/>
                                      </p:to>
                                    </p:set>
                                  </p:childTnLst>
                                </p:cTn>
                              </p:par>
                            </p:childTnLst>
                          </p:cTn>
                        </p:par>
                        <p:par>
                          <p:cTn id="40" fill="hold">
                            <p:stCondLst>
                              <p:cond delay="500"/>
                            </p:stCondLst>
                            <p:childTnLst>
                              <p:par>
                                <p:cTn id="41" presetID="3" presetClass="emph" presetSubtype="2" fill="hold" nodeType="afterEffect">
                                  <p:stCondLst>
                                    <p:cond delay="0"/>
                                  </p:stCondLst>
                                  <p:childTnLst>
                                    <p:animClr clrSpc="rgb" dir="cw">
                                      <p:cBhvr override="childStyle">
                                        <p:cTn id="42" dur="500" fill="hold"/>
                                        <p:tgtEl>
                                          <p:spTgt spid="14">
                                            <p:txEl>
                                              <p:pRg st="2" end="2"/>
                                            </p:txEl>
                                          </p:spTgt>
                                        </p:tgtEl>
                                        <p:attrNameLst>
                                          <p:attrName>style.color</p:attrName>
                                        </p:attrNameLst>
                                      </p:cBhvr>
                                      <p:to>
                                        <a:schemeClr val="accent2"/>
                                      </p:to>
                                    </p:animClr>
                                  </p:childTnLst>
                                </p:cTn>
                              </p:par>
                              <p:par>
                                <p:cTn id="43" presetID="22" presetClass="entr" presetSubtype="1"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25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mph" presetSubtype="2" fill="hold" nodeType="clickEffect">
                                  <p:stCondLst>
                                    <p:cond delay="0"/>
                                  </p:stCondLst>
                                  <p:childTnLst>
                                    <p:animClr clrSpc="rgb" dir="cw">
                                      <p:cBhvr override="childStyle">
                                        <p:cTn id="49" dur="500" fill="hold"/>
                                        <p:tgtEl>
                                          <p:spTgt spid="14">
                                            <p:txEl>
                                              <p:pRg st="2" end="2"/>
                                            </p:txEl>
                                          </p:spTgt>
                                        </p:tgtEl>
                                        <p:attrNameLst>
                                          <p:attrName>style.color</p:attrName>
                                        </p:attrNameLst>
                                      </p:cBhvr>
                                      <p:to>
                                        <a:srgbClr val="BFBFBF"/>
                                      </p:to>
                                    </p:animClr>
                                  </p:childTnLst>
                                </p:cTn>
                              </p:par>
                              <p:par>
                                <p:cTn id="50" presetID="1" presetClass="exit" presetSubtype="0" fill="hold" nodeType="withEffect">
                                  <p:stCondLst>
                                    <p:cond delay="0"/>
                                  </p:stCondLst>
                                  <p:childTnLst>
                                    <p:set>
                                      <p:cBhvr>
                                        <p:cTn id="51" dur="1" fill="hold">
                                          <p:stCondLst>
                                            <p:cond delay="0"/>
                                          </p:stCondLst>
                                        </p:cTn>
                                        <p:tgtEl>
                                          <p:spTgt spid="7"/>
                                        </p:tgtEl>
                                        <p:attrNameLst>
                                          <p:attrName>style.visibility</p:attrName>
                                        </p:attrNameLst>
                                      </p:cBhvr>
                                      <p:to>
                                        <p:strVal val="hidden"/>
                                      </p:to>
                                    </p:set>
                                  </p:childTnLst>
                                </p:cTn>
                              </p:par>
                            </p:childTnLst>
                          </p:cTn>
                        </p:par>
                        <p:par>
                          <p:cTn id="52" fill="hold">
                            <p:stCondLst>
                              <p:cond delay="500"/>
                            </p:stCondLst>
                            <p:childTnLst>
                              <p:par>
                                <p:cTn id="53" presetID="3" presetClass="emph" presetSubtype="2" fill="hold" nodeType="afterEffect">
                                  <p:stCondLst>
                                    <p:cond delay="0"/>
                                  </p:stCondLst>
                                  <p:childTnLst>
                                    <p:animClr clrSpc="rgb" dir="cw">
                                      <p:cBhvr override="childStyle">
                                        <p:cTn id="54" dur="500" fill="hold"/>
                                        <p:tgtEl>
                                          <p:spTgt spid="14">
                                            <p:txEl>
                                              <p:pRg st="3" end="3"/>
                                            </p:txEl>
                                          </p:spTgt>
                                        </p:tgtEl>
                                        <p:attrNameLst>
                                          <p:attrName>style.color</p:attrName>
                                        </p:attrNameLst>
                                      </p:cBhvr>
                                      <p:to>
                                        <a:schemeClr val="accent2"/>
                                      </p:to>
                                    </p:animClr>
                                  </p:childTnLst>
                                </p:cTn>
                              </p:par>
                              <p:par>
                                <p:cTn id="55" presetID="22" presetClass="entr" presetSubtype="1"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p:bldP spid="1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8A391-EA65-19D8-6862-FC14FBB73917}"/>
            </a:ext>
          </a:extLst>
        </p:cNvPr>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74069D97-F8BF-2A08-FA8F-0F2E7F531408}"/>
              </a:ext>
            </a:extLst>
          </p:cNvPr>
          <p:cNvSpPr/>
          <p:nvPr/>
        </p:nvSpPr>
        <p:spPr>
          <a:xfrm>
            <a:off x="12093371" y="5668416"/>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9" name="任意多边形: 形状 14">
            <a:extLst>
              <a:ext uri="{FF2B5EF4-FFF2-40B4-BE49-F238E27FC236}">
                <a16:creationId xmlns:a16="http://schemas.microsoft.com/office/drawing/2014/main" id="{CDE35F68-99DB-45D1-95FC-FC7261D71A3B}"/>
              </a:ext>
            </a:extLst>
          </p:cNvPr>
          <p:cNvSpPr/>
          <p:nvPr/>
        </p:nvSpPr>
        <p:spPr>
          <a:xfrm>
            <a:off x="700641" y="1386840"/>
            <a:ext cx="13242644" cy="6181686"/>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ln w="38100"/>
        </p:spPr>
        <p:style>
          <a:lnRef idx="2">
            <a:schemeClr val="accent5"/>
          </a:lnRef>
          <a:fillRef idx="1">
            <a:schemeClr val="lt1"/>
          </a:fillRef>
          <a:effectRef idx="0">
            <a:schemeClr val="accent5"/>
          </a:effectRef>
          <a:fontRef idx="minor">
            <a:schemeClr val="dk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1" name="图形">
            <a:extLst>
              <a:ext uri="{FF2B5EF4-FFF2-40B4-BE49-F238E27FC236}">
                <a16:creationId xmlns:a16="http://schemas.microsoft.com/office/drawing/2014/main" id="{18557DED-8038-A94A-AACC-ECBF1ECEA8F6}"/>
              </a:ext>
            </a:extLst>
          </p:cNvPr>
          <p:cNvSpPr/>
          <p:nvPr>
            <p:custDataLst>
              <p:tags r:id="rId1"/>
            </p:custDataLst>
          </p:nvPr>
        </p:nvSpPr>
        <p:spPr>
          <a:xfrm>
            <a:off x="700640" y="292107"/>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bg1">
                    <a:lumMod val="75000"/>
                  </a:schemeClr>
                </a:solidFill>
                <a:latin typeface="Microsoft YaHei"/>
                <a:ea typeface="Microsoft YaHei"/>
              </a:rPr>
              <a:t>CNN</a:t>
            </a:r>
            <a:endParaRPr lang="zh-TW" altLang="en-US" sz="3200" b="1" dirty="0">
              <a:solidFill>
                <a:schemeClr val="bg1">
                  <a:lumMod val="75000"/>
                </a:schemeClr>
              </a:solidFill>
              <a:latin typeface="Microsoft YaHei"/>
              <a:ea typeface="Microsoft YaHei"/>
            </a:endParaRPr>
          </a:p>
        </p:txBody>
      </p:sp>
      <p:sp>
        <p:nvSpPr>
          <p:cNvPr id="3" name="椭圆 12">
            <a:extLst>
              <a:ext uri="{FF2B5EF4-FFF2-40B4-BE49-F238E27FC236}">
                <a16:creationId xmlns:a16="http://schemas.microsoft.com/office/drawing/2014/main" id="{F126838C-BD5B-00F9-FC76-E6AD842C447B}"/>
              </a:ext>
            </a:extLst>
          </p:cNvPr>
          <p:cNvSpPr/>
          <p:nvPr/>
        </p:nvSpPr>
        <p:spPr>
          <a:xfrm>
            <a:off x="-349025" y="6690970"/>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11" name="图形">
            <a:extLst>
              <a:ext uri="{FF2B5EF4-FFF2-40B4-BE49-F238E27FC236}">
                <a16:creationId xmlns:a16="http://schemas.microsoft.com/office/drawing/2014/main" id="{307416ED-F319-4701-9B83-25B55BB89204}"/>
              </a:ext>
            </a:extLst>
          </p:cNvPr>
          <p:cNvSpPr/>
          <p:nvPr>
            <p:custDataLst>
              <p:tags r:id="rId2"/>
            </p:custDataLst>
          </p:nvPr>
        </p:nvSpPr>
        <p:spPr>
          <a:xfrm>
            <a:off x="4106855" y="292107"/>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bg1">
                    <a:lumMod val="75000"/>
                  </a:schemeClr>
                </a:solidFill>
                <a:latin typeface="Microsoft YaHei"/>
                <a:ea typeface="Microsoft YaHei"/>
              </a:rPr>
              <a:t>ResNet50</a:t>
            </a:r>
            <a:endParaRPr lang="zh-TW" altLang="en-US" sz="3200" b="1" dirty="0">
              <a:solidFill>
                <a:schemeClr val="bg1">
                  <a:lumMod val="75000"/>
                </a:schemeClr>
              </a:solidFill>
              <a:latin typeface="Microsoft YaHei"/>
              <a:ea typeface="Microsoft YaHei"/>
            </a:endParaRPr>
          </a:p>
        </p:txBody>
      </p:sp>
      <p:sp>
        <p:nvSpPr>
          <p:cNvPr id="12" name="图形">
            <a:extLst>
              <a:ext uri="{FF2B5EF4-FFF2-40B4-BE49-F238E27FC236}">
                <a16:creationId xmlns:a16="http://schemas.microsoft.com/office/drawing/2014/main" id="{4B2BFAC9-F12E-4610-A12D-4F5E17ECBD4F}"/>
              </a:ext>
            </a:extLst>
          </p:cNvPr>
          <p:cNvSpPr/>
          <p:nvPr>
            <p:custDataLst>
              <p:tags r:id="rId3"/>
            </p:custDataLst>
          </p:nvPr>
        </p:nvSpPr>
        <p:spPr>
          <a:xfrm>
            <a:off x="7513069" y="292107"/>
            <a:ext cx="3024000" cy="721386"/>
          </a:xfrm>
          <a:prstGeom prst="roundRect">
            <a:avLst>
              <a:gd name="adj" fmla="val 24534"/>
            </a:avLst>
          </a:prstGeom>
          <a:solidFill>
            <a:schemeClr val="bg1"/>
          </a:solidFill>
          <a:ln w="28575">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accent1"/>
                </a:solidFill>
                <a:latin typeface="Microsoft YaHei"/>
                <a:ea typeface="Microsoft YaHei"/>
              </a:rPr>
              <a:t>VGG16</a:t>
            </a:r>
            <a:endParaRPr lang="zh-TW" altLang="en-US" sz="3200" b="1" dirty="0">
              <a:solidFill>
                <a:schemeClr val="accent1"/>
              </a:solidFill>
              <a:latin typeface="Microsoft YaHei"/>
              <a:ea typeface="Microsoft YaHei"/>
            </a:endParaRPr>
          </a:p>
        </p:txBody>
      </p:sp>
      <p:pic>
        <p:nvPicPr>
          <p:cNvPr id="14" name="圖片 13" descr="一張含有 文字, 螢幕擷取畫面, 圖表, Rectangle 的圖片&#10;&#10;AI 產生的內容可能不正確。">
            <a:extLst>
              <a:ext uri="{FF2B5EF4-FFF2-40B4-BE49-F238E27FC236}">
                <a16:creationId xmlns:a16="http://schemas.microsoft.com/office/drawing/2014/main" id="{DC6D078C-CF09-4D0F-A1A8-FB8F90B85B50}"/>
              </a:ext>
            </a:extLst>
          </p:cNvPr>
          <p:cNvPicPr/>
          <p:nvPr/>
        </p:nvPicPr>
        <p:blipFill>
          <a:blip r:embed="rId7">
            <a:extLst>
              <a:ext uri="{28A0092B-C50C-407E-A947-70E740481C1C}">
                <a14:useLocalDpi xmlns:a14="http://schemas.microsoft.com/office/drawing/2010/main" val="0"/>
              </a:ext>
            </a:extLst>
          </a:blip>
          <a:stretch>
            <a:fillRect/>
          </a:stretch>
        </p:blipFill>
        <p:spPr>
          <a:xfrm>
            <a:off x="5973290" y="1808153"/>
            <a:ext cx="6774518" cy="5604203"/>
          </a:xfrm>
          <a:prstGeom prst="rect">
            <a:avLst/>
          </a:prstGeom>
        </p:spPr>
      </p:pic>
      <p:sp>
        <p:nvSpPr>
          <p:cNvPr id="15" name="文字方塊 14">
            <a:extLst>
              <a:ext uri="{FF2B5EF4-FFF2-40B4-BE49-F238E27FC236}">
                <a16:creationId xmlns:a16="http://schemas.microsoft.com/office/drawing/2014/main" id="{39F5B65E-B5B0-4E54-ADDD-49653533583D}"/>
              </a:ext>
            </a:extLst>
          </p:cNvPr>
          <p:cNvSpPr txBox="1"/>
          <p:nvPr/>
        </p:nvSpPr>
        <p:spPr>
          <a:xfrm>
            <a:off x="7041907" y="1720528"/>
            <a:ext cx="6621473" cy="400110"/>
          </a:xfrm>
          <a:prstGeom prst="rect">
            <a:avLst/>
          </a:prstGeom>
          <a:noFill/>
        </p:spPr>
        <p:txBody>
          <a:bodyPr wrap="square">
            <a:spAutoFit/>
          </a:bodyPr>
          <a:lstStyle/>
          <a:p>
            <a:pPr marL="457200" indent="-457200">
              <a:buFont typeface="Arial" panose="020B0604020202020204" pitchFamily="34" charset="0"/>
              <a:buChar char="•"/>
            </a:pPr>
            <a:r>
              <a:rPr lang="zh-TW" altLang="en-US" sz="2000" b="1" dirty="0">
                <a:effectLst/>
                <a:latin typeface="Microsoft JhengHei UI" panose="020B0604030504040204" pitchFamily="34" charset="-120"/>
                <a:ea typeface="Microsoft JhengHei UI" panose="020B0604030504040204" pitchFamily="34" charset="-120"/>
                <a:cs typeface="Times New Roman" panose="02020603050405020304" pitchFamily="18" charset="0"/>
              </a:rPr>
              <a:t>混淆矩陣圖</a:t>
            </a:r>
            <a:endParaRPr lang="zh-TW" altLang="en-US" sz="2000" b="1" dirty="0">
              <a:latin typeface="Microsoft JhengHei UI" panose="020B0604030504040204" pitchFamily="34" charset="-120"/>
              <a:ea typeface="Microsoft JhengHei UI" panose="020B0604030504040204" pitchFamily="34" charset="-120"/>
            </a:endParaRPr>
          </a:p>
        </p:txBody>
      </p:sp>
      <p:sp>
        <p:nvSpPr>
          <p:cNvPr id="4" name="文字方塊 3">
            <a:extLst>
              <a:ext uri="{FF2B5EF4-FFF2-40B4-BE49-F238E27FC236}">
                <a16:creationId xmlns:a16="http://schemas.microsoft.com/office/drawing/2014/main" id="{E5047C41-2001-4F46-A8EF-489BB6761350}"/>
              </a:ext>
            </a:extLst>
          </p:cNvPr>
          <p:cNvSpPr txBox="1"/>
          <p:nvPr/>
        </p:nvSpPr>
        <p:spPr>
          <a:xfrm>
            <a:off x="1195177" y="3499659"/>
            <a:ext cx="4959983" cy="1956048"/>
          </a:xfrm>
          <a:prstGeom prst="rect">
            <a:avLst/>
          </a:prstGeom>
          <a:noFill/>
        </p:spPr>
        <p:txBody>
          <a:bodyPr wrap="square" rtlCol="0">
            <a:spAutoFit/>
          </a:bodyPr>
          <a:lstStyle/>
          <a:p>
            <a:pPr algn="ctr">
              <a:lnSpc>
                <a:spcPct val="150000"/>
              </a:lnSpc>
            </a:pPr>
            <a:r>
              <a:rPr lang="zh-TW" altLang="en-US" sz="2800" dirty="0">
                <a:latin typeface="Microsoft JhengHei UI" panose="020B0604030504040204" pitchFamily="34" charset="-120"/>
                <a:ea typeface="Microsoft JhengHei UI" panose="020B0604030504040204" pitchFamily="34" charset="-120"/>
                <a:cs typeface="Times New Roman" panose="02020603050405020304" pitchFamily="18" charset="0"/>
              </a:rPr>
              <a:t>數</a:t>
            </a:r>
            <a:r>
              <a:rPr lang="zh-TW" altLang="en-US" sz="28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據</a:t>
            </a:r>
            <a:r>
              <a:rPr lang="zh-TW" altLang="zh-TW" sz="28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顯示不平衡、</a:t>
            </a:r>
            <a:endParaRPr lang="en-US" altLang="zh-TW" sz="28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algn="ctr">
              <a:lnSpc>
                <a:spcPct val="150000"/>
              </a:lnSpc>
            </a:pPr>
            <a:r>
              <a:rPr lang="en-US" altLang="zh-TW" sz="2800" dirty="0">
                <a:effectLst/>
                <a:latin typeface="Microsoft JhengHei UI" panose="020B0604030504040204" pitchFamily="34" charset="-120"/>
                <a:ea typeface="Microsoft JhengHei UI" panose="020B0604030504040204" pitchFamily="34" charset="-120"/>
              </a:rPr>
              <a:t>Severe</a:t>
            </a:r>
            <a:r>
              <a:rPr lang="zh-TW" altLang="zh-TW" sz="28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與</a:t>
            </a:r>
            <a:r>
              <a:rPr lang="en-US" altLang="zh-TW" sz="2800" dirty="0" err="1">
                <a:effectLst/>
                <a:latin typeface="Microsoft JhengHei UI" panose="020B0604030504040204" pitchFamily="34" charset="-120"/>
                <a:ea typeface="Microsoft JhengHei UI" panose="020B0604030504040204" pitchFamily="34" charset="-120"/>
              </a:rPr>
              <a:t>Proliferate_DR</a:t>
            </a:r>
            <a:endParaRPr lang="en-US" altLang="zh-TW" sz="2800" dirty="0">
              <a:effectLst/>
              <a:latin typeface="Microsoft JhengHei UI" panose="020B0604030504040204" pitchFamily="34" charset="-120"/>
              <a:ea typeface="Microsoft JhengHei UI" panose="020B0604030504040204" pitchFamily="34" charset="-120"/>
            </a:endParaRPr>
          </a:p>
          <a:p>
            <a:pPr algn="ctr">
              <a:lnSpc>
                <a:spcPct val="150000"/>
              </a:lnSpc>
            </a:pPr>
            <a:r>
              <a:rPr lang="zh-TW" altLang="zh-TW" sz="28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易被</a:t>
            </a:r>
            <a:r>
              <a:rPr lang="en-US" altLang="zh-TW" sz="2800" dirty="0">
                <a:effectLst/>
                <a:latin typeface="Microsoft JhengHei UI" panose="020B0604030504040204" pitchFamily="34" charset="-120"/>
                <a:ea typeface="Microsoft JhengHei UI" panose="020B0604030504040204" pitchFamily="34" charset="-120"/>
              </a:rPr>
              <a:t>Moderate</a:t>
            </a:r>
            <a:r>
              <a:rPr lang="zh-TW" altLang="zh-TW" sz="28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或</a:t>
            </a:r>
            <a:r>
              <a:rPr lang="en-US" altLang="zh-TW" sz="2800" dirty="0">
                <a:effectLst/>
                <a:latin typeface="Microsoft JhengHei UI" panose="020B0604030504040204" pitchFamily="34" charset="-120"/>
                <a:ea typeface="Microsoft JhengHei UI" panose="020B0604030504040204" pitchFamily="34" charset="-120"/>
              </a:rPr>
              <a:t>Mild</a:t>
            </a:r>
            <a:r>
              <a:rPr lang="zh-TW" altLang="zh-TW" sz="2800" dirty="0">
                <a:effectLst/>
                <a:latin typeface="Microsoft JhengHei UI" panose="020B0604030504040204" pitchFamily="34" charset="-120"/>
                <a:ea typeface="Microsoft JhengHei UI" panose="020B0604030504040204" pitchFamily="34" charset="-120"/>
                <a:cs typeface="Times New Roman" panose="02020603050405020304" pitchFamily="18" charset="0"/>
              </a:rPr>
              <a:t>混淆</a:t>
            </a:r>
            <a:endParaRPr lang="zh-TW" altLang="en-US" sz="2800" dirty="0">
              <a:latin typeface="Microsoft JhengHei UI" panose="020B0604030504040204" pitchFamily="34" charset="-120"/>
              <a:ea typeface="Microsoft JhengHei UI" panose="020B0604030504040204" pitchFamily="34" charset="-120"/>
            </a:endParaRPr>
          </a:p>
        </p:txBody>
      </p:sp>
      <p:sp>
        <p:nvSpPr>
          <p:cNvPr id="13" name="图形">
            <a:extLst>
              <a:ext uri="{FF2B5EF4-FFF2-40B4-BE49-F238E27FC236}">
                <a16:creationId xmlns:a16="http://schemas.microsoft.com/office/drawing/2014/main" id="{9304D962-A120-4C7B-89F8-27582C64BEC9}"/>
              </a:ext>
            </a:extLst>
          </p:cNvPr>
          <p:cNvSpPr/>
          <p:nvPr>
            <p:custDataLst>
              <p:tags r:id="rId4"/>
            </p:custDataLst>
          </p:nvPr>
        </p:nvSpPr>
        <p:spPr>
          <a:xfrm>
            <a:off x="10905760" y="305980"/>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3200" b="1" dirty="0">
                <a:solidFill>
                  <a:schemeClr val="bg1">
                    <a:lumMod val="75000"/>
                  </a:schemeClr>
                </a:solidFill>
                <a:latin typeface="Microsoft YaHei"/>
                <a:ea typeface="Microsoft YaHei"/>
              </a:rPr>
              <a:t>綜合分析</a:t>
            </a:r>
          </a:p>
        </p:txBody>
      </p:sp>
    </p:spTree>
    <p:extLst>
      <p:ext uri="{BB962C8B-B14F-4D97-AF65-F5344CB8AC3E}">
        <p14:creationId xmlns:p14="http://schemas.microsoft.com/office/powerpoint/2010/main" val="303362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8A391-EA65-19D8-6862-FC14FBB73917}"/>
            </a:ext>
          </a:extLst>
        </p:cNvPr>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74069D97-F8BF-2A08-FA8F-0F2E7F531408}"/>
              </a:ext>
            </a:extLst>
          </p:cNvPr>
          <p:cNvSpPr/>
          <p:nvPr/>
        </p:nvSpPr>
        <p:spPr>
          <a:xfrm>
            <a:off x="12093371" y="5668416"/>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30" name="任意多边形: 形状 14">
            <a:extLst>
              <a:ext uri="{FF2B5EF4-FFF2-40B4-BE49-F238E27FC236}">
                <a16:creationId xmlns:a16="http://schemas.microsoft.com/office/drawing/2014/main" id="{090CF28A-A3F3-42E9-A5C5-ACBCDBCA0DE9}"/>
              </a:ext>
            </a:extLst>
          </p:cNvPr>
          <p:cNvSpPr/>
          <p:nvPr/>
        </p:nvSpPr>
        <p:spPr>
          <a:xfrm>
            <a:off x="700641" y="1386840"/>
            <a:ext cx="13242644" cy="6181686"/>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ln w="38100"/>
        </p:spPr>
        <p:style>
          <a:lnRef idx="2">
            <a:schemeClr val="accent5"/>
          </a:lnRef>
          <a:fillRef idx="1">
            <a:schemeClr val="lt1"/>
          </a:fillRef>
          <a:effectRef idx="0">
            <a:schemeClr val="accent5"/>
          </a:effectRef>
          <a:fontRef idx="minor">
            <a:schemeClr val="dk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1" name="图形">
            <a:extLst>
              <a:ext uri="{FF2B5EF4-FFF2-40B4-BE49-F238E27FC236}">
                <a16:creationId xmlns:a16="http://schemas.microsoft.com/office/drawing/2014/main" id="{18557DED-8038-A94A-AACC-ECBF1ECEA8F6}"/>
              </a:ext>
            </a:extLst>
          </p:cNvPr>
          <p:cNvSpPr/>
          <p:nvPr>
            <p:custDataLst>
              <p:tags r:id="rId1"/>
            </p:custDataLst>
          </p:nvPr>
        </p:nvSpPr>
        <p:spPr>
          <a:xfrm>
            <a:off x="700640" y="292107"/>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bg1">
                    <a:lumMod val="75000"/>
                  </a:schemeClr>
                </a:solidFill>
                <a:latin typeface="Microsoft YaHei"/>
                <a:ea typeface="Microsoft YaHei"/>
              </a:rPr>
              <a:t>CNN</a:t>
            </a:r>
            <a:endParaRPr lang="zh-TW" altLang="en-US" sz="3200" b="1" dirty="0">
              <a:solidFill>
                <a:schemeClr val="bg1">
                  <a:lumMod val="75000"/>
                </a:schemeClr>
              </a:solidFill>
              <a:latin typeface="Microsoft YaHei"/>
              <a:ea typeface="Microsoft YaHei"/>
            </a:endParaRPr>
          </a:p>
        </p:txBody>
      </p:sp>
      <p:sp>
        <p:nvSpPr>
          <p:cNvPr id="3" name="椭圆 12">
            <a:extLst>
              <a:ext uri="{FF2B5EF4-FFF2-40B4-BE49-F238E27FC236}">
                <a16:creationId xmlns:a16="http://schemas.microsoft.com/office/drawing/2014/main" id="{F126838C-BD5B-00F9-FC76-E6AD842C447B}"/>
              </a:ext>
            </a:extLst>
          </p:cNvPr>
          <p:cNvSpPr/>
          <p:nvPr/>
        </p:nvSpPr>
        <p:spPr>
          <a:xfrm>
            <a:off x="-349025" y="6690970"/>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11" name="图形">
            <a:extLst>
              <a:ext uri="{FF2B5EF4-FFF2-40B4-BE49-F238E27FC236}">
                <a16:creationId xmlns:a16="http://schemas.microsoft.com/office/drawing/2014/main" id="{307416ED-F319-4701-9B83-25B55BB89204}"/>
              </a:ext>
            </a:extLst>
          </p:cNvPr>
          <p:cNvSpPr/>
          <p:nvPr>
            <p:custDataLst>
              <p:tags r:id="rId2"/>
            </p:custDataLst>
          </p:nvPr>
        </p:nvSpPr>
        <p:spPr>
          <a:xfrm>
            <a:off x="4106855" y="292107"/>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bg1">
                    <a:lumMod val="75000"/>
                  </a:schemeClr>
                </a:solidFill>
                <a:latin typeface="Microsoft YaHei"/>
                <a:ea typeface="Microsoft YaHei"/>
              </a:rPr>
              <a:t>ResNet50</a:t>
            </a:r>
            <a:endParaRPr lang="zh-TW" altLang="en-US" sz="3200" b="1" dirty="0">
              <a:solidFill>
                <a:schemeClr val="bg1">
                  <a:lumMod val="75000"/>
                </a:schemeClr>
              </a:solidFill>
              <a:latin typeface="Microsoft YaHei"/>
              <a:ea typeface="Microsoft YaHei"/>
            </a:endParaRPr>
          </a:p>
        </p:txBody>
      </p:sp>
      <p:sp>
        <p:nvSpPr>
          <p:cNvPr id="12" name="图形">
            <a:extLst>
              <a:ext uri="{FF2B5EF4-FFF2-40B4-BE49-F238E27FC236}">
                <a16:creationId xmlns:a16="http://schemas.microsoft.com/office/drawing/2014/main" id="{4B2BFAC9-F12E-4610-A12D-4F5E17ECBD4F}"/>
              </a:ext>
            </a:extLst>
          </p:cNvPr>
          <p:cNvSpPr/>
          <p:nvPr>
            <p:custDataLst>
              <p:tags r:id="rId3"/>
            </p:custDataLst>
          </p:nvPr>
        </p:nvSpPr>
        <p:spPr>
          <a:xfrm>
            <a:off x="7513069" y="292107"/>
            <a:ext cx="3024000" cy="721386"/>
          </a:xfrm>
          <a:prstGeom prst="roundRect">
            <a:avLst>
              <a:gd name="adj" fmla="val 24534"/>
            </a:avLst>
          </a:prstGeom>
          <a:solidFill>
            <a:schemeClr val="bg1"/>
          </a:solidFill>
          <a:ln>
            <a:solidFill>
              <a:schemeClr val="bg2"/>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dirty="0">
                <a:solidFill>
                  <a:schemeClr val="bg1">
                    <a:lumMod val="75000"/>
                  </a:schemeClr>
                </a:solidFill>
                <a:latin typeface="Microsoft YaHei"/>
                <a:ea typeface="Microsoft YaHei"/>
              </a:rPr>
              <a:t>VGG16</a:t>
            </a:r>
            <a:endParaRPr lang="zh-TW" altLang="en-US" sz="3200" b="1" dirty="0">
              <a:solidFill>
                <a:schemeClr val="bg1">
                  <a:lumMod val="75000"/>
                </a:schemeClr>
              </a:solidFill>
              <a:latin typeface="Microsoft YaHei"/>
              <a:ea typeface="Microsoft YaHei"/>
            </a:endParaRPr>
          </a:p>
        </p:txBody>
      </p:sp>
      <p:sp>
        <p:nvSpPr>
          <p:cNvPr id="2" name="图形">
            <a:extLst>
              <a:ext uri="{FF2B5EF4-FFF2-40B4-BE49-F238E27FC236}">
                <a16:creationId xmlns:a16="http://schemas.microsoft.com/office/drawing/2014/main" id="{8CBC532B-ADB5-DCC1-426C-921A0AA5E2ED}"/>
              </a:ext>
            </a:extLst>
          </p:cNvPr>
          <p:cNvSpPr/>
          <p:nvPr>
            <p:custDataLst>
              <p:tags r:id="rId4"/>
            </p:custDataLst>
          </p:nvPr>
        </p:nvSpPr>
        <p:spPr>
          <a:xfrm>
            <a:off x="10919285" y="292107"/>
            <a:ext cx="3024000" cy="721386"/>
          </a:xfrm>
          <a:prstGeom prst="roundRect">
            <a:avLst>
              <a:gd name="adj" fmla="val 24534"/>
            </a:avLst>
          </a:prstGeom>
          <a:solidFill>
            <a:schemeClr val="bg1"/>
          </a:solidFill>
          <a:ln w="28575">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3200" b="1" dirty="0">
                <a:solidFill>
                  <a:schemeClr val="accent1"/>
                </a:solidFill>
                <a:latin typeface="Microsoft YaHei"/>
                <a:ea typeface="Microsoft YaHei"/>
              </a:rPr>
              <a:t>綜合分析</a:t>
            </a:r>
          </a:p>
        </p:txBody>
      </p:sp>
      <p:graphicFrame>
        <p:nvGraphicFramePr>
          <p:cNvPr id="14" name="表格 13">
            <a:extLst>
              <a:ext uri="{FF2B5EF4-FFF2-40B4-BE49-F238E27FC236}">
                <a16:creationId xmlns:a16="http://schemas.microsoft.com/office/drawing/2014/main" id="{127A810F-4250-4159-B5A4-0AEA91E6CB9D}"/>
              </a:ext>
            </a:extLst>
          </p:cNvPr>
          <p:cNvGraphicFramePr>
            <a:graphicFrameLocks noGrp="1"/>
          </p:cNvGraphicFramePr>
          <p:nvPr>
            <p:extLst>
              <p:ext uri="{D42A27DB-BD31-4B8C-83A1-F6EECF244321}">
                <p14:modId xmlns:p14="http://schemas.microsoft.com/office/powerpoint/2010/main" val="974271043"/>
              </p:ext>
            </p:extLst>
          </p:nvPr>
        </p:nvGraphicFramePr>
        <p:xfrm>
          <a:off x="3730347" y="3390417"/>
          <a:ext cx="6858522" cy="3645155"/>
        </p:xfrm>
        <a:graphic>
          <a:graphicData uri="http://schemas.openxmlformats.org/drawingml/2006/table">
            <a:tbl>
              <a:tblPr firstRow="1" firstCol="1" bandRow="1">
                <a:tableStyleId>{BC89EF96-8CEA-46FF-86C4-4CE0E7609802}</a:tableStyleId>
              </a:tblPr>
              <a:tblGrid>
                <a:gridCol w="1942641">
                  <a:extLst>
                    <a:ext uri="{9D8B030D-6E8A-4147-A177-3AD203B41FA5}">
                      <a16:colId xmlns:a16="http://schemas.microsoft.com/office/drawing/2014/main" val="1821782724"/>
                    </a:ext>
                  </a:extLst>
                </a:gridCol>
                <a:gridCol w="2629707">
                  <a:extLst>
                    <a:ext uri="{9D8B030D-6E8A-4147-A177-3AD203B41FA5}">
                      <a16:colId xmlns:a16="http://schemas.microsoft.com/office/drawing/2014/main" val="1366325750"/>
                    </a:ext>
                  </a:extLst>
                </a:gridCol>
                <a:gridCol w="2286174">
                  <a:extLst>
                    <a:ext uri="{9D8B030D-6E8A-4147-A177-3AD203B41FA5}">
                      <a16:colId xmlns:a16="http://schemas.microsoft.com/office/drawing/2014/main" val="854703770"/>
                    </a:ext>
                  </a:extLst>
                </a:gridCol>
              </a:tblGrid>
              <a:tr h="729031">
                <a:tc>
                  <a:txBody>
                    <a:bodyPr/>
                    <a:lstStyle/>
                    <a:p>
                      <a:pPr algn="ctr">
                        <a:buNone/>
                      </a:pPr>
                      <a:r>
                        <a:rPr lang="en-US" sz="3200" kern="100" dirty="0">
                          <a:effectLst/>
                        </a:rPr>
                        <a:t> </a:t>
                      </a:r>
                      <a:endParaRPr lang="zh-TW" sz="3200" kern="100" dirty="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sz="3200" kern="100" dirty="0">
                          <a:effectLst/>
                        </a:rPr>
                        <a:t>CNN</a:t>
                      </a:r>
                      <a:endParaRPr lang="zh-TW" sz="3200" kern="100" dirty="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sz="3200" kern="100" dirty="0">
                          <a:effectLst/>
                        </a:rPr>
                        <a:t>ResNet50</a:t>
                      </a:r>
                      <a:endParaRPr lang="zh-TW" sz="3200" kern="100" dirty="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699655881"/>
                  </a:ext>
                </a:extLst>
              </a:tr>
              <a:tr h="729031">
                <a:tc>
                  <a:txBody>
                    <a:bodyPr/>
                    <a:lstStyle/>
                    <a:p>
                      <a:pPr algn="ctr">
                        <a:buNone/>
                      </a:pPr>
                      <a:r>
                        <a:rPr lang="en-US" sz="3200" kern="100">
                          <a:effectLst/>
                        </a:rPr>
                        <a:t>Accuracy</a:t>
                      </a:r>
                      <a:endParaRPr lang="zh-TW" sz="3200" kern="10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sz="3200" kern="100" dirty="0">
                          <a:effectLst/>
                        </a:rPr>
                        <a:t>9</a:t>
                      </a:r>
                      <a:r>
                        <a:rPr lang="en-US" altLang="zh-TW" sz="3200" kern="100" dirty="0">
                          <a:effectLst/>
                        </a:rPr>
                        <a:t>4</a:t>
                      </a:r>
                      <a:r>
                        <a:rPr lang="en-US" sz="3200" kern="100" dirty="0">
                          <a:effectLst/>
                        </a:rPr>
                        <a:t>%</a:t>
                      </a:r>
                      <a:endParaRPr lang="zh-TW" sz="3200" kern="100" dirty="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altLang="zh-TW" sz="3200" kern="100" dirty="0">
                          <a:effectLst/>
                        </a:rPr>
                        <a:t>91</a:t>
                      </a:r>
                      <a:r>
                        <a:rPr lang="en-US" sz="3200" kern="100" dirty="0">
                          <a:effectLst/>
                        </a:rPr>
                        <a:t>%</a:t>
                      </a:r>
                      <a:endParaRPr lang="zh-TW" sz="3200" kern="100" dirty="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54631270"/>
                  </a:ext>
                </a:extLst>
              </a:tr>
              <a:tr h="729031">
                <a:tc>
                  <a:txBody>
                    <a:bodyPr/>
                    <a:lstStyle/>
                    <a:p>
                      <a:pPr algn="ctr">
                        <a:buNone/>
                      </a:pPr>
                      <a:r>
                        <a:rPr lang="en-US" sz="3200" kern="100">
                          <a:effectLst/>
                        </a:rPr>
                        <a:t>Precision</a:t>
                      </a:r>
                      <a:endParaRPr lang="zh-TW" sz="3200" kern="10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sz="3200" kern="100">
                          <a:effectLst/>
                        </a:rPr>
                        <a:t>93%</a:t>
                      </a:r>
                      <a:endParaRPr lang="zh-TW" sz="3200" kern="10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sz="3200" kern="100" dirty="0">
                          <a:effectLst/>
                        </a:rPr>
                        <a:t>92%</a:t>
                      </a:r>
                      <a:endParaRPr lang="zh-TW" sz="3200" kern="100" dirty="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23651408"/>
                  </a:ext>
                </a:extLst>
              </a:tr>
              <a:tr h="729031">
                <a:tc>
                  <a:txBody>
                    <a:bodyPr/>
                    <a:lstStyle/>
                    <a:p>
                      <a:pPr algn="ctr">
                        <a:buNone/>
                      </a:pPr>
                      <a:r>
                        <a:rPr lang="en-US" sz="3200" kern="100">
                          <a:effectLst/>
                        </a:rPr>
                        <a:t>Recall</a:t>
                      </a:r>
                      <a:endParaRPr lang="zh-TW" sz="3200" kern="10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sz="3200" kern="100">
                          <a:effectLst/>
                        </a:rPr>
                        <a:t>94%</a:t>
                      </a:r>
                      <a:endParaRPr lang="zh-TW" sz="3200" kern="10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sz="3200" kern="100" dirty="0">
                          <a:effectLst/>
                        </a:rPr>
                        <a:t>91%</a:t>
                      </a:r>
                      <a:endParaRPr lang="zh-TW" sz="3200" kern="100" dirty="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104075038"/>
                  </a:ext>
                </a:extLst>
              </a:tr>
              <a:tr h="729031">
                <a:tc>
                  <a:txBody>
                    <a:bodyPr/>
                    <a:lstStyle/>
                    <a:p>
                      <a:pPr algn="ctr">
                        <a:buNone/>
                      </a:pPr>
                      <a:r>
                        <a:rPr lang="en-US" sz="3200" kern="100">
                          <a:effectLst/>
                        </a:rPr>
                        <a:t>F1-score</a:t>
                      </a:r>
                      <a:endParaRPr lang="zh-TW" sz="3200" kern="10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sz="3200" kern="100">
                          <a:effectLst/>
                        </a:rPr>
                        <a:t>93%</a:t>
                      </a:r>
                      <a:endParaRPr lang="zh-TW" sz="3200" kern="10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tc>
                  <a:txBody>
                    <a:bodyPr/>
                    <a:lstStyle/>
                    <a:p>
                      <a:pPr algn="ctr">
                        <a:buNone/>
                      </a:pPr>
                      <a:r>
                        <a:rPr lang="en-US" sz="3200" kern="100" dirty="0">
                          <a:effectLst/>
                        </a:rPr>
                        <a:t>91%</a:t>
                      </a:r>
                      <a:endParaRPr lang="zh-TW" sz="3200" kern="100" dirty="0">
                        <a:effectLst/>
                        <a:latin typeface="華康龍門石碑(P)" panose="03000900000000000000" pitchFamily="66" charset="-120"/>
                        <a:ea typeface="華康龍門石碑(P)" panose="030009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59389341"/>
                  </a:ext>
                </a:extLst>
              </a:tr>
            </a:tbl>
          </a:graphicData>
        </a:graphic>
      </p:graphicFrame>
      <p:sp>
        <p:nvSpPr>
          <p:cNvPr id="15" name="文字方塊 14">
            <a:extLst>
              <a:ext uri="{FF2B5EF4-FFF2-40B4-BE49-F238E27FC236}">
                <a16:creationId xmlns:a16="http://schemas.microsoft.com/office/drawing/2014/main" id="{635DF676-788E-4924-9FD1-0CCAF146B00B}"/>
              </a:ext>
            </a:extLst>
          </p:cNvPr>
          <p:cNvSpPr txBox="1"/>
          <p:nvPr/>
        </p:nvSpPr>
        <p:spPr>
          <a:xfrm>
            <a:off x="5810594" y="2857463"/>
            <a:ext cx="2698028" cy="461665"/>
          </a:xfrm>
          <a:prstGeom prst="rect">
            <a:avLst/>
          </a:prstGeom>
          <a:noFill/>
        </p:spPr>
        <p:txBody>
          <a:bodyPr wrap="square">
            <a:spAutoFit/>
          </a:bodyPr>
          <a:lstStyle/>
          <a:p>
            <a:r>
              <a:rPr lang="zh-TW" altLang="zh-TW" sz="2400" dirty="0">
                <a:effectLst/>
                <a:latin typeface="微軟正黑體" panose="020B0604030504040204" pitchFamily="34" charset="-120"/>
                <a:ea typeface="微軟正黑體" panose="020B0604030504040204" pitchFamily="34" charset="-120"/>
                <a:cs typeface="Times New Roman" panose="02020603050405020304" pitchFamily="18" charset="0"/>
              </a:rPr>
              <a:t>加權平均指標數據</a:t>
            </a:r>
            <a:endParaRPr lang="zh-TW" altLang="en-US" sz="24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9652AC2F-CA19-44E8-AF52-E867B3ABED8C}"/>
              </a:ext>
            </a:extLst>
          </p:cNvPr>
          <p:cNvSpPr txBox="1"/>
          <p:nvPr/>
        </p:nvSpPr>
        <p:spPr>
          <a:xfrm>
            <a:off x="1357850" y="1979807"/>
            <a:ext cx="5498009" cy="461665"/>
          </a:xfrm>
          <a:prstGeom prst="rect">
            <a:avLst/>
          </a:prstGeom>
          <a:noFill/>
        </p:spPr>
        <p:txBody>
          <a:bodyPr wrap="square" rtlCol="0">
            <a:spAutoFit/>
          </a:bodyPr>
          <a:lstStyle/>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參考模型的加權平均數</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作為比較</a:t>
            </a:r>
          </a:p>
        </p:txBody>
      </p:sp>
      <p:grpSp>
        <p:nvGrpSpPr>
          <p:cNvPr id="44" name="群組 43">
            <a:extLst>
              <a:ext uri="{FF2B5EF4-FFF2-40B4-BE49-F238E27FC236}">
                <a16:creationId xmlns:a16="http://schemas.microsoft.com/office/drawing/2014/main" id="{A4D028BD-C1BB-46CB-AE83-2D0CA18B7ECE}"/>
              </a:ext>
            </a:extLst>
          </p:cNvPr>
          <p:cNvGrpSpPr/>
          <p:nvPr/>
        </p:nvGrpSpPr>
        <p:grpSpPr>
          <a:xfrm>
            <a:off x="16196595" y="-568504"/>
            <a:ext cx="4892199" cy="3787518"/>
            <a:chOff x="7846782" y="844189"/>
            <a:chExt cx="6334439" cy="5428275"/>
          </a:xfrm>
        </p:grpSpPr>
        <p:sp>
          <p:nvSpPr>
            <p:cNvPr id="45" name="矩形: 圓角 44">
              <a:extLst>
                <a:ext uri="{FF2B5EF4-FFF2-40B4-BE49-F238E27FC236}">
                  <a16:creationId xmlns:a16="http://schemas.microsoft.com/office/drawing/2014/main" id="{81307B2B-A1A3-4806-98B3-6320442D32D2}"/>
                </a:ext>
              </a:extLst>
            </p:cNvPr>
            <p:cNvSpPr/>
            <p:nvPr/>
          </p:nvSpPr>
          <p:spPr>
            <a:xfrm>
              <a:off x="8595360" y="1722119"/>
              <a:ext cx="5585861" cy="4550345"/>
            </a:xfrm>
            <a:prstGeom prst="round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46" name="矩形: 圓角 45">
              <a:extLst>
                <a:ext uri="{FF2B5EF4-FFF2-40B4-BE49-F238E27FC236}">
                  <a16:creationId xmlns:a16="http://schemas.microsoft.com/office/drawing/2014/main" id="{E7124218-735C-44EC-9DFB-41316FB02AC0}"/>
                </a:ext>
              </a:extLst>
            </p:cNvPr>
            <p:cNvSpPr/>
            <p:nvPr/>
          </p:nvSpPr>
          <p:spPr>
            <a:xfrm>
              <a:off x="7846782" y="844189"/>
              <a:ext cx="2089698" cy="1430296"/>
            </a:xfrm>
            <a:prstGeom prst="roundRect">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3600" dirty="0">
                  <a:latin typeface="華康龍門石碑(P)" panose="03000900000000000000" pitchFamily="66" charset="-120"/>
                  <a:ea typeface="華康龍門石碑(P)" panose="03000900000000000000" pitchFamily="66" charset="-120"/>
                </a:rPr>
                <a:t>CNN</a:t>
              </a:r>
              <a:endParaRPr lang="zh-TW" altLang="en-US" sz="3600" dirty="0">
                <a:latin typeface="華康龍門石碑(P)" panose="03000900000000000000" pitchFamily="66" charset="-120"/>
                <a:ea typeface="華康龍門石碑(P)" panose="03000900000000000000" pitchFamily="66" charset="-120"/>
              </a:endParaRPr>
            </a:p>
          </p:txBody>
        </p:sp>
        <p:sp>
          <p:nvSpPr>
            <p:cNvPr id="47" name="文字方塊 46">
              <a:extLst>
                <a:ext uri="{FF2B5EF4-FFF2-40B4-BE49-F238E27FC236}">
                  <a16:creationId xmlns:a16="http://schemas.microsoft.com/office/drawing/2014/main" id="{B3FA7BEB-4FD3-4F47-B3DE-80889F6C76A8}"/>
                </a:ext>
              </a:extLst>
            </p:cNvPr>
            <p:cNvSpPr txBox="1"/>
            <p:nvPr/>
          </p:nvSpPr>
          <p:spPr>
            <a:xfrm>
              <a:off x="8024682" y="3208340"/>
              <a:ext cx="5585861" cy="1984976"/>
            </a:xfrm>
            <a:prstGeom prst="rect">
              <a:avLst/>
            </a:prstGeom>
            <a:noFill/>
          </p:spPr>
          <p:txBody>
            <a:bodyPr wrap="square">
              <a:spAutoFit/>
            </a:bodyPr>
            <a:lstStyle/>
            <a:p>
              <a:pPr marL="660400" indent="254000" algn="ct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仍有少量類別被錯分</a:t>
              </a:r>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pPr marL="660400" indent="254000" algn="ct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但整體表現</a:t>
              </a:r>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pPr marL="660400" indent="254000" algn="ct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依然非常優異</a:t>
              </a:r>
            </a:p>
          </p:txBody>
        </p:sp>
      </p:grpSp>
      <p:grpSp>
        <p:nvGrpSpPr>
          <p:cNvPr id="48" name="群組 47">
            <a:extLst>
              <a:ext uri="{FF2B5EF4-FFF2-40B4-BE49-F238E27FC236}">
                <a16:creationId xmlns:a16="http://schemas.microsoft.com/office/drawing/2014/main" id="{23B17157-7F07-4A97-9FC6-21028C4D627B}"/>
              </a:ext>
            </a:extLst>
          </p:cNvPr>
          <p:cNvGrpSpPr/>
          <p:nvPr/>
        </p:nvGrpSpPr>
        <p:grpSpPr>
          <a:xfrm>
            <a:off x="15526106" y="2221041"/>
            <a:ext cx="5342646" cy="3787518"/>
            <a:chOff x="7352918" y="844189"/>
            <a:chExt cx="6917680" cy="5428275"/>
          </a:xfrm>
        </p:grpSpPr>
        <p:sp>
          <p:nvSpPr>
            <p:cNvPr id="49" name="矩形: 圓角 48">
              <a:extLst>
                <a:ext uri="{FF2B5EF4-FFF2-40B4-BE49-F238E27FC236}">
                  <a16:creationId xmlns:a16="http://schemas.microsoft.com/office/drawing/2014/main" id="{ED410185-6052-460F-B95A-CF459CA60DE1}"/>
                </a:ext>
              </a:extLst>
            </p:cNvPr>
            <p:cNvSpPr/>
            <p:nvPr/>
          </p:nvSpPr>
          <p:spPr>
            <a:xfrm>
              <a:off x="8595360" y="1722120"/>
              <a:ext cx="5585861" cy="4550344"/>
            </a:xfrm>
            <a:prstGeom prst="round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ED5DE21C-9196-4DE0-AB45-4764ADD427F5}"/>
                </a:ext>
              </a:extLst>
            </p:cNvPr>
            <p:cNvSpPr txBox="1"/>
            <p:nvPr/>
          </p:nvSpPr>
          <p:spPr>
            <a:xfrm>
              <a:off x="7352918" y="3095711"/>
              <a:ext cx="6917680" cy="1984976"/>
            </a:xfrm>
            <a:prstGeom prst="rect">
              <a:avLst/>
            </a:prstGeom>
            <a:noFill/>
          </p:spPr>
          <p:txBody>
            <a:bodyPr wrap="square">
              <a:spAutoFit/>
            </a:bodyPr>
            <a:lstStyle/>
            <a:p>
              <a:pPr marL="660400" indent="254000" algn="ct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在少數類別的</a:t>
              </a:r>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pPr marL="660400" indent="254000" algn="ct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表現優於</a:t>
              </a:r>
              <a:r>
                <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rPr>
                <a:t>CNN</a:t>
              </a:r>
            </a:p>
            <a:p>
              <a:pPr marL="660400" indent="254000" algn="ct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使得整體預測分</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佈</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更均衡</a:t>
              </a:r>
            </a:p>
          </p:txBody>
        </p:sp>
        <p:sp>
          <p:nvSpPr>
            <p:cNvPr id="50" name="矩形: 圓角 49">
              <a:extLst>
                <a:ext uri="{FF2B5EF4-FFF2-40B4-BE49-F238E27FC236}">
                  <a16:creationId xmlns:a16="http://schemas.microsoft.com/office/drawing/2014/main" id="{FC997BB8-1CA1-48DA-B983-2C0F0B7DE848}"/>
                </a:ext>
              </a:extLst>
            </p:cNvPr>
            <p:cNvSpPr/>
            <p:nvPr/>
          </p:nvSpPr>
          <p:spPr>
            <a:xfrm>
              <a:off x="7846782" y="844189"/>
              <a:ext cx="2089698" cy="1430296"/>
            </a:xfrm>
            <a:prstGeom prst="roundRect">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3600" dirty="0" err="1">
                  <a:latin typeface="華康龍門石碑(P)" panose="03000900000000000000" pitchFamily="66" charset="-120"/>
                  <a:ea typeface="華康龍門石碑(P)" panose="03000900000000000000" pitchFamily="66" charset="-120"/>
                </a:rPr>
                <a:t>ResNet</a:t>
              </a:r>
              <a:endParaRPr lang="zh-TW" altLang="en-US" sz="3600" dirty="0">
                <a:latin typeface="華康龍門石碑(P)" panose="03000900000000000000" pitchFamily="66" charset="-120"/>
                <a:ea typeface="華康龍門石碑(P)" panose="03000900000000000000" pitchFamily="66" charset="-120"/>
              </a:endParaRPr>
            </a:p>
          </p:txBody>
        </p:sp>
      </p:grpSp>
    </p:spTree>
    <p:extLst>
      <p:ext uri="{BB962C8B-B14F-4D97-AF65-F5344CB8AC3E}">
        <p14:creationId xmlns:p14="http://schemas.microsoft.com/office/powerpoint/2010/main" val="1126773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4"/>
                                        </p:tgtEl>
                                      </p:cBhvr>
                                    </p:animEffect>
                                    <p:set>
                                      <p:cBhvr>
                                        <p:cTn id="12" dur="1" fill="hold">
                                          <p:stCondLst>
                                            <p:cond delay="499"/>
                                          </p:stCondLst>
                                        </p:cTn>
                                        <p:tgtEl>
                                          <p:spTgt spid="44"/>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8"/>
                                        </p:tgtEl>
                                      </p:cBhvr>
                                    </p:animEffect>
                                    <p:set>
                                      <p:cBhvr>
                                        <p:cTn id="20"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700B-8026-E788-671B-4E979354C66D}"/>
            </a:ext>
          </a:extLst>
        </p:cNvPr>
        <p:cNvGrpSpPr/>
        <p:nvPr/>
      </p:nvGrpSpPr>
      <p:grpSpPr>
        <a:xfrm>
          <a:off x="0" y="0"/>
          <a:ext cx="0" cy="0"/>
          <a:chOff x="0" y="0"/>
          <a:chExt cx="0" cy="0"/>
        </a:xfrm>
      </p:grpSpPr>
      <p:sp>
        <p:nvSpPr>
          <p:cNvPr id="13" name="椭圆 12">
            <a:extLst>
              <a:ext uri="{FF2B5EF4-FFF2-40B4-BE49-F238E27FC236}">
                <a16:creationId xmlns:a16="http://schemas.microsoft.com/office/drawing/2014/main" id="{F95D0C69-C6A0-9E5B-F692-62EE64307EA2}"/>
              </a:ext>
            </a:extLst>
          </p:cNvPr>
          <p:cNvSpPr/>
          <p:nvPr/>
        </p:nvSpPr>
        <p:spPr>
          <a:xfrm>
            <a:off x="13165768" y="609837"/>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15" name="任意多边形: 形状 14">
            <a:extLst>
              <a:ext uri="{FF2B5EF4-FFF2-40B4-BE49-F238E27FC236}">
                <a16:creationId xmlns:a16="http://schemas.microsoft.com/office/drawing/2014/main" id="{383A2D14-F7D9-7088-BDE4-D4FE6E14933E}"/>
              </a:ext>
            </a:extLst>
          </p:cNvPr>
          <p:cNvSpPr/>
          <p:nvPr/>
        </p:nvSpPr>
        <p:spPr>
          <a:xfrm>
            <a:off x="1508920" y="3212332"/>
            <a:ext cx="11895621" cy="3687843"/>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0FB23C55-C3A2-E7B7-E769-E70B4D817F56}"/>
              </a:ext>
            </a:extLst>
          </p:cNvPr>
          <p:cNvSpPr/>
          <p:nvPr/>
        </p:nvSpPr>
        <p:spPr>
          <a:xfrm>
            <a:off x="12345968" y="6109015"/>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1" name="图形">
            <a:extLst>
              <a:ext uri="{FF2B5EF4-FFF2-40B4-BE49-F238E27FC236}">
                <a16:creationId xmlns:a16="http://schemas.microsoft.com/office/drawing/2014/main" id="{897DDEEE-FF21-9A46-07DA-598279EA762A}"/>
              </a:ext>
            </a:extLst>
          </p:cNvPr>
          <p:cNvSpPr/>
          <p:nvPr>
            <p:custDataLst>
              <p:tags r:id="rId1"/>
            </p:custDataLst>
          </p:nvPr>
        </p:nvSpPr>
        <p:spPr>
          <a:xfrm>
            <a:off x="4490786" y="2621280"/>
            <a:ext cx="5064694" cy="1103077"/>
          </a:xfrm>
          <a:prstGeom prst="roundRect">
            <a:avLst>
              <a:gd name="adj" fmla="val 24534"/>
            </a:avLst>
          </a:prstGeom>
          <a:solidFill>
            <a:schemeClr val="bg1"/>
          </a:solidFill>
          <a:ln>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300" b="1" dirty="0">
                <a:solidFill>
                  <a:schemeClr val="accent1"/>
                </a:solidFill>
                <a:latin typeface="Microsoft YaHei"/>
                <a:ea typeface="Microsoft YaHei"/>
              </a:rPr>
              <a:t>辨識功能展示</a:t>
            </a:r>
          </a:p>
        </p:txBody>
      </p:sp>
      <p:sp>
        <p:nvSpPr>
          <p:cNvPr id="3" name="文字方塊 2">
            <a:extLst>
              <a:ext uri="{FF2B5EF4-FFF2-40B4-BE49-F238E27FC236}">
                <a16:creationId xmlns:a16="http://schemas.microsoft.com/office/drawing/2014/main" id="{CD5E88D2-8E1E-7B99-CE94-D66B0743AFAA}"/>
              </a:ext>
            </a:extLst>
          </p:cNvPr>
          <p:cNvSpPr txBox="1"/>
          <p:nvPr/>
        </p:nvSpPr>
        <p:spPr>
          <a:xfrm>
            <a:off x="1646601" y="4370042"/>
            <a:ext cx="11895621" cy="646331"/>
          </a:xfrm>
          <a:prstGeom prst="rect">
            <a:avLst/>
          </a:prstGeom>
          <a:noFill/>
        </p:spPr>
        <p:txBody>
          <a:bodyPr wrap="square">
            <a:spAutoFit/>
          </a:bodyPr>
          <a:lstStyle/>
          <a:p>
            <a:pPr algn="ctr" defTabSz="548640"/>
            <a:r>
              <a:rPr lang="zh-TW" altLang="zh-TW" sz="3600" dirty="0">
                <a:solidFill>
                  <a:schemeClr val="accent1"/>
                </a:solidFill>
                <a:latin typeface="Microsoft YaHei"/>
                <a:ea typeface="Microsoft YaHei"/>
              </a:rPr>
              <a:t>目前僅展示辨識功能，實際介面為二期內容。</a:t>
            </a:r>
            <a:endParaRPr lang="zh-TW" altLang="en-US" sz="3600" dirty="0">
              <a:solidFill>
                <a:schemeClr val="accent1"/>
              </a:solidFill>
              <a:latin typeface="Microsoft YaHei"/>
              <a:ea typeface="Microsoft YaHei"/>
            </a:endParaRPr>
          </a:p>
        </p:txBody>
      </p:sp>
      <p:pic>
        <p:nvPicPr>
          <p:cNvPr id="4" name="圖片 3" descr="一張含有 螢幕擷取畫面, 電腦, 陳列, 文字 的圖片&#10;&#10;AI 產生的內容可能不正確。">
            <a:extLst>
              <a:ext uri="{FF2B5EF4-FFF2-40B4-BE49-F238E27FC236}">
                <a16:creationId xmlns:a16="http://schemas.microsoft.com/office/drawing/2014/main" id="{3AC3282C-72AE-FD52-F30F-4476136FA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880" y="1698732"/>
            <a:ext cx="5140600" cy="6138395"/>
          </a:xfrm>
          <a:prstGeom prst="rect">
            <a:avLst/>
          </a:prstGeom>
        </p:spPr>
      </p:pic>
      <p:sp>
        <p:nvSpPr>
          <p:cNvPr id="5" name="箭號: 向左 4">
            <a:extLst>
              <a:ext uri="{FF2B5EF4-FFF2-40B4-BE49-F238E27FC236}">
                <a16:creationId xmlns:a16="http://schemas.microsoft.com/office/drawing/2014/main" id="{EDAC895A-D120-65AA-7C0D-62629FBE3F28}"/>
              </a:ext>
            </a:extLst>
          </p:cNvPr>
          <p:cNvSpPr/>
          <p:nvPr/>
        </p:nvSpPr>
        <p:spPr>
          <a:xfrm rot="3609869">
            <a:off x="8793480" y="2313127"/>
            <a:ext cx="1219200" cy="890378"/>
          </a:xfrm>
          <a:prstGeom prst="leftArrow">
            <a:avLst>
              <a:gd name="adj1" fmla="val 50000"/>
              <a:gd name="adj2" fmla="val 6027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a:p>
        </p:txBody>
      </p:sp>
      <p:sp>
        <p:nvSpPr>
          <p:cNvPr id="6" name="箭號: 向左 5">
            <a:extLst>
              <a:ext uri="{FF2B5EF4-FFF2-40B4-BE49-F238E27FC236}">
                <a16:creationId xmlns:a16="http://schemas.microsoft.com/office/drawing/2014/main" id="{1F4BFA16-BB68-C4B5-C71A-E4411A189B93}"/>
              </a:ext>
            </a:extLst>
          </p:cNvPr>
          <p:cNvSpPr/>
          <p:nvPr/>
        </p:nvSpPr>
        <p:spPr>
          <a:xfrm rot="8276454">
            <a:off x="5662702" y="5597217"/>
            <a:ext cx="1219200" cy="890378"/>
          </a:xfrm>
          <a:prstGeom prst="leftArrow">
            <a:avLst>
              <a:gd name="adj1" fmla="val 50000"/>
              <a:gd name="adj2" fmla="val 6027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a:p>
        </p:txBody>
      </p:sp>
      <p:pic>
        <p:nvPicPr>
          <p:cNvPr id="7" name="圖片 6" descr="一張含有 文字, 字型, 螢幕擷取畫面, 行 的圖片&#10;&#10;AI 產生的內容可能不正確。">
            <a:extLst>
              <a:ext uri="{FF2B5EF4-FFF2-40B4-BE49-F238E27FC236}">
                <a16:creationId xmlns:a16="http://schemas.microsoft.com/office/drawing/2014/main" id="{593B91B5-6D61-2DF7-4385-B9C32BF96C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1963" y="3610196"/>
            <a:ext cx="8432243" cy="1237527"/>
          </a:xfrm>
          <a:prstGeom prst="rect">
            <a:avLst/>
          </a:prstGeom>
        </p:spPr>
      </p:pic>
      <p:cxnSp>
        <p:nvCxnSpPr>
          <p:cNvPr id="9" name="直線接點 8">
            <a:extLst>
              <a:ext uri="{FF2B5EF4-FFF2-40B4-BE49-F238E27FC236}">
                <a16:creationId xmlns:a16="http://schemas.microsoft.com/office/drawing/2014/main" id="{A9804A88-232A-CFB9-C426-4A57FAFF01D2}"/>
              </a:ext>
            </a:extLst>
          </p:cNvPr>
          <p:cNvCxnSpPr>
            <a:cxnSpLocks/>
          </p:cNvCxnSpPr>
          <p:nvPr/>
        </p:nvCxnSpPr>
        <p:spPr>
          <a:xfrm>
            <a:off x="6750183" y="3856368"/>
            <a:ext cx="3213642" cy="0"/>
          </a:xfrm>
          <a:prstGeom prst="line">
            <a:avLst/>
          </a:prstGeom>
          <a:ln w="952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7137B0CD-A283-B8EE-F8DA-121CD2575B8A}"/>
              </a:ext>
            </a:extLst>
          </p:cNvPr>
          <p:cNvSpPr/>
          <p:nvPr/>
        </p:nvSpPr>
        <p:spPr>
          <a:xfrm>
            <a:off x="10382788" y="4024033"/>
            <a:ext cx="3720933" cy="493409"/>
          </a:xfrm>
          <a:prstGeom prst="roundRect">
            <a:avLst/>
          </a:prstGeom>
          <a:noFill/>
          <a:ln w="762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FB91F276-2EAA-B828-103B-94ED1BA8818B}"/>
              </a:ext>
            </a:extLst>
          </p:cNvPr>
          <p:cNvPicPr>
            <a:picLocks noChangeAspect="1"/>
          </p:cNvPicPr>
          <p:nvPr/>
        </p:nvPicPr>
        <p:blipFill rotWithShape="1">
          <a:blip r:embed="rId6"/>
          <a:srcRect t="784"/>
          <a:stretch/>
        </p:blipFill>
        <p:spPr>
          <a:xfrm>
            <a:off x="5439008" y="2430684"/>
            <a:ext cx="2925582" cy="2872820"/>
          </a:xfrm>
          <a:prstGeom prst="rect">
            <a:avLst/>
          </a:prstGeom>
        </p:spPr>
      </p:pic>
      <p:pic>
        <p:nvPicPr>
          <p:cNvPr id="22" name="圖片 21">
            <a:extLst>
              <a:ext uri="{FF2B5EF4-FFF2-40B4-BE49-F238E27FC236}">
                <a16:creationId xmlns:a16="http://schemas.microsoft.com/office/drawing/2014/main" id="{C7F70CED-4D42-5238-AE26-4471AFC64EE9}"/>
              </a:ext>
            </a:extLst>
          </p:cNvPr>
          <p:cNvPicPr>
            <a:picLocks noChangeAspect="1"/>
          </p:cNvPicPr>
          <p:nvPr/>
        </p:nvPicPr>
        <p:blipFill rotWithShape="1">
          <a:blip r:embed="rId7"/>
          <a:srcRect b="6016"/>
          <a:stretch/>
        </p:blipFill>
        <p:spPr>
          <a:xfrm>
            <a:off x="4434496" y="2043925"/>
            <a:ext cx="4279118" cy="208801"/>
          </a:xfrm>
          <a:prstGeom prst="rect">
            <a:avLst/>
          </a:prstGeom>
        </p:spPr>
      </p:pic>
      <p:pic>
        <p:nvPicPr>
          <p:cNvPr id="24" name="圖片 23">
            <a:extLst>
              <a:ext uri="{FF2B5EF4-FFF2-40B4-BE49-F238E27FC236}">
                <a16:creationId xmlns:a16="http://schemas.microsoft.com/office/drawing/2014/main" id="{F00C4889-38E0-9DB3-C8A9-140B1E4C451A}"/>
              </a:ext>
            </a:extLst>
          </p:cNvPr>
          <p:cNvPicPr>
            <a:picLocks noChangeAspect="1"/>
          </p:cNvPicPr>
          <p:nvPr/>
        </p:nvPicPr>
        <p:blipFill>
          <a:blip r:embed="rId8"/>
          <a:srcRect l="1088" r="1340"/>
          <a:stretch/>
        </p:blipFill>
        <p:spPr>
          <a:xfrm>
            <a:off x="844076" y="5703428"/>
            <a:ext cx="4977064" cy="828000"/>
          </a:xfrm>
          <a:prstGeom prst="rect">
            <a:avLst/>
          </a:prstGeom>
        </p:spPr>
      </p:pic>
      <p:pic>
        <p:nvPicPr>
          <p:cNvPr id="26" name="圖片 25">
            <a:extLst>
              <a:ext uri="{FF2B5EF4-FFF2-40B4-BE49-F238E27FC236}">
                <a16:creationId xmlns:a16="http://schemas.microsoft.com/office/drawing/2014/main" id="{46DDFC90-E7BD-F612-5A44-A8891F261538}"/>
              </a:ext>
            </a:extLst>
          </p:cNvPr>
          <p:cNvPicPr>
            <a:picLocks noChangeAspect="1"/>
          </p:cNvPicPr>
          <p:nvPr/>
        </p:nvPicPr>
        <p:blipFill>
          <a:blip r:embed="rId9"/>
          <a:srcRect l="1108" r="1100"/>
          <a:stretch/>
        </p:blipFill>
        <p:spPr>
          <a:xfrm>
            <a:off x="4490786" y="2109215"/>
            <a:ext cx="4965732" cy="3216004"/>
          </a:xfrm>
          <a:prstGeom prst="rect">
            <a:avLst/>
          </a:prstGeom>
        </p:spPr>
      </p:pic>
      <p:sp>
        <p:nvSpPr>
          <p:cNvPr id="27" name="箭號: 向左 26">
            <a:extLst>
              <a:ext uri="{FF2B5EF4-FFF2-40B4-BE49-F238E27FC236}">
                <a16:creationId xmlns:a16="http://schemas.microsoft.com/office/drawing/2014/main" id="{EACF0A1C-BC1C-3D94-02CD-3C3E548EFE86}"/>
              </a:ext>
            </a:extLst>
          </p:cNvPr>
          <p:cNvSpPr/>
          <p:nvPr/>
        </p:nvSpPr>
        <p:spPr>
          <a:xfrm rot="8276454">
            <a:off x="5662702" y="5597217"/>
            <a:ext cx="1219200" cy="890378"/>
          </a:xfrm>
          <a:prstGeom prst="leftArrow">
            <a:avLst>
              <a:gd name="adj1" fmla="val 50000"/>
              <a:gd name="adj2" fmla="val 6027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a:p>
        </p:txBody>
      </p:sp>
      <p:pic>
        <p:nvPicPr>
          <p:cNvPr id="28" name="圖片 27" descr="一張含有 文字, 字型, 螢幕擷取畫面, 數字 的圖片&#10;&#10;AI 產生的內容可能不正確。">
            <a:extLst>
              <a:ext uri="{FF2B5EF4-FFF2-40B4-BE49-F238E27FC236}">
                <a16:creationId xmlns:a16="http://schemas.microsoft.com/office/drawing/2014/main" id="{D898CFC3-412D-C1A0-134A-41AE128159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4940" y="3212332"/>
            <a:ext cx="8069266" cy="1923567"/>
          </a:xfrm>
          <a:prstGeom prst="rect">
            <a:avLst/>
          </a:prstGeom>
        </p:spPr>
      </p:pic>
      <p:cxnSp>
        <p:nvCxnSpPr>
          <p:cNvPr id="29" name="直線接點 28">
            <a:extLst>
              <a:ext uri="{FF2B5EF4-FFF2-40B4-BE49-F238E27FC236}">
                <a16:creationId xmlns:a16="http://schemas.microsoft.com/office/drawing/2014/main" id="{FA291D42-0A7B-1527-8BB6-37033658467A}"/>
              </a:ext>
            </a:extLst>
          </p:cNvPr>
          <p:cNvCxnSpPr>
            <a:cxnSpLocks/>
          </p:cNvCxnSpPr>
          <p:nvPr/>
        </p:nvCxnSpPr>
        <p:spPr>
          <a:xfrm>
            <a:off x="7026405" y="4290732"/>
            <a:ext cx="2741736" cy="0"/>
          </a:xfrm>
          <a:prstGeom prst="line">
            <a:avLst/>
          </a:prstGeom>
          <a:ln w="952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76445D01-FF60-742C-CC4D-854761AB3BE1}"/>
              </a:ext>
            </a:extLst>
          </p:cNvPr>
          <p:cNvCxnSpPr>
            <a:cxnSpLocks/>
          </p:cNvCxnSpPr>
          <p:nvPr/>
        </p:nvCxnSpPr>
        <p:spPr>
          <a:xfrm>
            <a:off x="7026405" y="3312807"/>
            <a:ext cx="2741736" cy="0"/>
          </a:xfrm>
          <a:prstGeom prst="line">
            <a:avLst/>
          </a:prstGeom>
          <a:ln w="952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7430ADA1-0FC2-CACB-FD02-A5E8C9616A55}"/>
              </a:ext>
            </a:extLst>
          </p:cNvPr>
          <p:cNvSpPr/>
          <p:nvPr/>
        </p:nvSpPr>
        <p:spPr>
          <a:xfrm>
            <a:off x="9983043" y="3420876"/>
            <a:ext cx="3421498" cy="433954"/>
          </a:xfrm>
          <a:prstGeom prst="roundRect">
            <a:avLst/>
          </a:prstGeom>
          <a:noFill/>
          <a:ln w="762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35" name="矩形: 圓角 34">
            <a:extLst>
              <a:ext uri="{FF2B5EF4-FFF2-40B4-BE49-F238E27FC236}">
                <a16:creationId xmlns:a16="http://schemas.microsoft.com/office/drawing/2014/main" id="{1ADCD15C-0C95-6FB2-2903-B2BA4BAA35FE}"/>
              </a:ext>
            </a:extLst>
          </p:cNvPr>
          <p:cNvSpPr/>
          <p:nvPr/>
        </p:nvSpPr>
        <p:spPr>
          <a:xfrm>
            <a:off x="10081108" y="4424682"/>
            <a:ext cx="4229124" cy="433954"/>
          </a:xfrm>
          <a:prstGeom prst="roundRect">
            <a:avLst/>
          </a:prstGeom>
          <a:noFill/>
          <a:ln w="762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37" name="圖片 36">
            <a:extLst>
              <a:ext uri="{FF2B5EF4-FFF2-40B4-BE49-F238E27FC236}">
                <a16:creationId xmlns:a16="http://schemas.microsoft.com/office/drawing/2014/main" id="{AE3CC005-84A0-56ED-A70E-729203063C58}"/>
              </a:ext>
            </a:extLst>
          </p:cNvPr>
          <p:cNvPicPr>
            <a:picLocks noChangeAspect="1"/>
          </p:cNvPicPr>
          <p:nvPr/>
        </p:nvPicPr>
        <p:blipFill>
          <a:blip r:embed="rId11"/>
          <a:stretch>
            <a:fillRect/>
          </a:stretch>
        </p:blipFill>
        <p:spPr>
          <a:xfrm>
            <a:off x="813941" y="5806135"/>
            <a:ext cx="5020881" cy="723572"/>
          </a:xfrm>
          <a:prstGeom prst="rect">
            <a:avLst/>
          </a:prstGeom>
        </p:spPr>
      </p:pic>
      <p:sp>
        <p:nvSpPr>
          <p:cNvPr id="8" name="文字方塊 7">
            <a:extLst>
              <a:ext uri="{FF2B5EF4-FFF2-40B4-BE49-F238E27FC236}">
                <a16:creationId xmlns:a16="http://schemas.microsoft.com/office/drawing/2014/main" id="{2EAED12C-4C02-8D17-9A7A-083F687C70B3}"/>
              </a:ext>
            </a:extLst>
          </p:cNvPr>
          <p:cNvSpPr txBox="1"/>
          <p:nvPr/>
        </p:nvSpPr>
        <p:spPr>
          <a:xfrm>
            <a:off x="3816564" y="5662058"/>
            <a:ext cx="7555693" cy="358240"/>
          </a:xfrm>
          <a:prstGeom prst="rect">
            <a:avLst/>
          </a:prstGeom>
          <a:noFill/>
        </p:spPr>
        <p:txBody>
          <a:bodyPr wrap="square">
            <a:spAutoFit/>
          </a:bodyPr>
          <a:lstStyle/>
          <a:p>
            <a:pPr>
              <a:lnSpc>
                <a:spcPts val="1425"/>
              </a:lnSpc>
            </a:pPr>
            <a:r>
              <a:rPr lang="zh-TW" altLang="en-US" sz="4000" dirty="0">
                <a:solidFill>
                  <a:schemeClr val="accent1"/>
                </a:solidFill>
                <a:latin typeface="Microsoft YaHei"/>
                <a:ea typeface="Microsoft YaHei"/>
              </a:rPr>
              <a:t>使用</a:t>
            </a:r>
            <a:r>
              <a:rPr lang="en-US" altLang="zh-TW" sz="4000" dirty="0">
                <a:solidFill>
                  <a:schemeClr val="accent1"/>
                </a:solidFill>
                <a:latin typeface="Microsoft YaHei"/>
                <a:ea typeface="Microsoft YaHei"/>
              </a:rPr>
              <a:t>PyQt5</a:t>
            </a:r>
            <a:r>
              <a:rPr lang="zh-TW" altLang="en-US" sz="4000" dirty="0">
                <a:solidFill>
                  <a:schemeClr val="accent1"/>
                </a:solidFill>
                <a:latin typeface="Microsoft YaHei"/>
                <a:ea typeface="Microsoft YaHei"/>
              </a:rPr>
              <a:t>來設計使用者介面</a:t>
            </a:r>
            <a:endParaRPr lang="en-US" altLang="zh-TW" sz="4000" dirty="0">
              <a:solidFill>
                <a:schemeClr val="accent1"/>
              </a:solidFill>
              <a:latin typeface="Microsoft YaHei"/>
              <a:ea typeface="Microsoft YaHei"/>
            </a:endParaRPr>
          </a:p>
        </p:txBody>
      </p:sp>
    </p:spTree>
    <p:extLst>
      <p:ext uri="{BB962C8B-B14F-4D97-AF65-F5344CB8AC3E}">
        <p14:creationId xmlns:p14="http://schemas.microsoft.com/office/powerpoint/2010/main" val="27160832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4.72222E-6 3.33333E-6 L -0.00195 -0.29283 " pathEditMode="relative" rAng="0" ptsTypes="AA">
                                      <p:cBhvr>
                                        <p:cTn id="17" dur="750" fill="hold"/>
                                        <p:tgtEl>
                                          <p:spTgt spid="21"/>
                                        </p:tgtEl>
                                        <p:attrNameLst>
                                          <p:attrName>ppt_x</p:attrName>
                                          <p:attrName>ppt_y</p:attrName>
                                        </p:attrNameLst>
                                      </p:cBhvr>
                                      <p:rCtr x="-98" y="-14641"/>
                                    </p:animMotion>
                                  </p:childTnLst>
                                </p:cTn>
                              </p:par>
                              <p:par>
                                <p:cTn id="18" presetID="1" presetClass="exit" presetSubtype="0" fill="hold" grpId="1" nodeType="withEffect">
                                  <p:stCondLst>
                                    <p:cond delay="0"/>
                                  </p:stCondLst>
                                  <p:childTnLst>
                                    <p:set>
                                      <p:cBhvr>
                                        <p:cTn id="19" dur="1" fill="hold">
                                          <p:stCondLst>
                                            <p:cond delay="0"/>
                                          </p:stCondLst>
                                        </p:cTn>
                                        <p:tgtEl>
                                          <p:spTgt spid="3"/>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par>
                          <p:cTn id="22" fill="hold">
                            <p:stCondLst>
                              <p:cond delay="750"/>
                            </p:stCondLst>
                            <p:childTnLst>
                              <p:par>
                                <p:cTn id="23" presetID="2" presetClass="entr" presetSubtype="2"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1"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250" fill="hold"/>
                                        <p:tgtEl>
                                          <p:spTgt spid="5"/>
                                        </p:tgtEl>
                                        <p:attrNameLst>
                                          <p:attrName>ppt_w</p:attrName>
                                        </p:attrNameLst>
                                      </p:cBhvr>
                                      <p:tavLst>
                                        <p:tav tm="0">
                                          <p:val>
                                            <p:fltVal val="0"/>
                                          </p:val>
                                        </p:tav>
                                        <p:tav tm="100000">
                                          <p:val>
                                            <p:strVal val="#ppt_w"/>
                                          </p:val>
                                        </p:tav>
                                      </p:tavLst>
                                    </p:anim>
                                    <p:anim calcmode="lin" valueType="num">
                                      <p:cBhvr>
                                        <p:cTn id="32" dur="250" fill="hold"/>
                                        <p:tgtEl>
                                          <p:spTgt spid="5"/>
                                        </p:tgtEl>
                                        <p:attrNameLst>
                                          <p:attrName>ppt_h</p:attrName>
                                        </p:attrNameLst>
                                      </p:cBhvr>
                                      <p:tavLst>
                                        <p:tav tm="0">
                                          <p:val>
                                            <p:fltVal val="0"/>
                                          </p:val>
                                        </p:tav>
                                        <p:tav tm="100000">
                                          <p:val>
                                            <p:strVal val="#ppt_h"/>
                                          </p:val>
                                        </p:tav>
                                      </p:tavLst>
                                    </p:anim>
                                    <p:anim calcmode="lin" valueType="num">
                                      <p:cBhvr>
                                        <p:cTn id="33" dur="250" fill="hold"/>
                                        <p:tgtEl>
                                          <p:spTgt spid="5"/>
                                        </p:tgtEl>
                                        <p:attrNameLst>
                                          <p:attrName>style.rotation</p:attrName>
                                        </p:attrNameLst>
                                      </p:cBhvr>
                                      <p:tavLst>
                                        <p:tav tm="0">
                                          <p:val>
                                            <p:fltVal val="360"/>
                                          </p:val>
                                        </p:tav>
                                        <p:tav tm="100000">
                                          <p:val>
                                            <p:fltVal val="0"/>
                                          </p:val>
                                        </p:tav>
                                      </p:tavLst>
                                    </p:anim>
                                    <p:animEffect transition="in" filter="fade">
                                      <p:cBhvr>
                                        <p:cTn id="34" dur="25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0" nodeType="clickEffect">
                                  <p:stCondLst>
                                    <p:cond delay="0"/>
                                  </p:stCondLst>
                                  <p:childTnLst>
                                    <p:animEffect transition="out" filter="fade">
                                      <p:cBhvr>
                                        <p:cTn id="38" dur="250" tmFilter="0, 0; .2, .5; .8, .5; 1, 0"/>
                                        <p:tgtEl>
                                          <p:spTgt spid="5"/>
                                        </p:tgtEl>
                                      </p:cBhvr>
                                    </p:animEffect>
                                    <p:animScale>
                                      <p:cBhvr>
                                        <p:cTn id="39" dur="125" autoRev="1" fill="hold"/>
                                        <p:tgtEl>
                                          <p:spTgt spid="5"/>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2" nodeType="clickEffect">
                                  <p:stCondLst>
                                    <p:cond delay="0"/>
                                  </p:stCondLst>
                                  <p:childTnLst>
                                    <p:set>
                                      <p:cBhvr>
                                        <p:cTn id="43" dur="1" fill="hold">
                                          <p:stCondLst>
                                            <p:cond delay="0"/>
                                          </p:stCondLst>
                                        </p:cTn>
                                        <p:tgtEl>
                                          <p:spTgt spid="5"/>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1"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250" fill="hold"/>
                                        <p:tgtEl>
                                          <p:spTgt spid="6"/>
                                        </p:tgtEl>
                                        <p:attrNameLst>
                                          <p:attrName>ppt_w</p:attrName>
                                        </p:attrNameLst>
                                      </p:cBhvr>
                                      <p:tavLst>
                                        <p:tav tm="0">
                                          <p:val>
                                            <p:fltVal val="0"/>
                                          </p:val>
                                        </p:tav>
                                        <p:tav tm="100000">
                                          <p:val>
                                            <p:strVal val="#ppt_w"/>
                                          </p:val>
                                        </p:tav>
                                      </p:tavLst>
                                    </p:anim>
                                    <p:anim calcmode="lin" valueType="num">
                                      <p:cBhvr>
                                        <p:cTn id="53" dur="250" fill="hold"/>
                                        <p:tgtEl>
                                          <p:spTgt spid="6"/>
                                        </p:tgtEl>
                                        <p:attrNameLst>
                                          <p:attrName>ppt_h</p:attrName>
                                        </p:attrNameLst>
                                      </p:cBhvr>
                                      <p:tavLst>
                                        <p:tav tm="0">
                                          <p:val>
                                            <p:fltVal val="0"/>
                                          </p:val>
                                        </p:tav>
                                        <p:tav tm="100000">
                                          <p:val>
                                            <p:strVal val="#ppt_h"/>
                                          </p:val>
                                        </p:tav>
                                      </p:tavLst>
                                    </p:anim>
                                    <p:anim calcmode="lin" valueType="num">
                                      <p:cBhvr>
                                        <p:cTn id="54" dur="250" fill="hold"/>
                                        <p:tgtEl>
                                          <p:spTgt spid="6"/>
                                        </p:tgtEl>
                                        <p:attrNameLst>
                                          <p:attrName>style.rotation</p:attrName>
                                        </p:attrNameLst>
                                      </p:cBhvr>
                                      <p:tavLst>
                                        <p:tav tm="0">
                                          <p:val>
                                            <p:fltVal val="360"/>
                                          </p:val>
                                        </p:tav>
                                        <p:tav tm="100000">
                                          <p:val>
                                            <p:fltVal val="0"/>
                                          </p:val>
                                        </p:tav>
                                      </p:tavLst>
                                    </p:anim>
                                    <p:animEffect transition="in" filter="fade">
                                      <p:cBhvr>
                                        <p:cTn id="55" dur="25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grpId="0" nodeType="clickEffect">
                                  <p:stCondLst>
                                    <p:cond delay="0"/>
                                  </p:stCondLst>
                                  <p:childTnLst>
                                    <p:animEffect transition="out" filter="fade">
                                      <p:cBhvr>
                                        <p:cTn id="59" dur="250" tmFilter="0, 0; .2, .5; .8, .5; 1, 0"/>
                                        <p:tgtEl>
                                          <p:spTgt spid="6"/>
                                        </p:tgtEl>
                                      </p:cBhvr>
                                    </p:animEffect>
                                    <p:animScale>
                                      <p:cBhvr>
                                        <p:cTn id="60" dur="125" autoRev="1" fill="hold"/>
                                        <p:tgtEl>
                                          <p:spTgt spid="6"/>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3" nodeType="clickEffect">
                                  <p:stCondLst>
                                    <p:cond delay="0"/>
                                  </p:stCondLst>
                                  <p:childTnLst>
                                    <p:set>
                                      <p:cBhvr>
                                        <p:cTn id="64" dur="1" fill="hold">
                                          <p:stCondLst>
                                            <p:cond delay="0"/>
                                          </p:stCondLst>
                                        </p:cTn>
                                        <p:tgtEl>
                                          <p:spTgt spid="5"/>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6"/>
                                        </p:tgtEl>
                                        <p:attrNameLst>
                                          <p:attrName>style.visibility</p:attrName>
                                        </p:attrNameLst>
                                      </p:cBhvr>
                                      <p:to>
                                        <p:strVal val="hidden"/>
                                      </p:to>
                                    </p:set>
                                  </p:childTnLst>
                                </p:cTn>
                              </p:par>
                            </p:childTnLst>
                          </p:cTn>
                        </p:par>
                        <p:par>
                          <p:cTn id="67" fill="hold">
                            <p:stCondLst>
                              <p:cond delay="0"/>
                            </p:stCondLst>
                            <p:childTnLst>
                              <p:par>
                                <p:cTn id="68" presetID="35" presetClass="path" presetSubtype="0" accel="50000" decel="50000" fill="hold" nodeType="afterEffect">
                                  <p:stCondLst>
                                    <p:cond delay="0"/>
                                  </p:stCondLst>
                                  <p:childTnLst>
                                    <p:animMotion origin="layout" path="M 0 0 L -0.25 0 E" pathEditMode="relative" ptsTypes="">
                                      <p:cBhvr>
                                        <p:cTn id="69" dur="1250" fill="hold"/>
                                        <p:tgtEl>
                                          <p:spTgt spid="4"/>
                                        </p:tgtEl>
                                        <p:attrNameLst>
                                          <p:attrName>ppt_x</p:attrName>
                                          <p:attrName>ppt_y</p:attrName>
                                        </p:attrNameLst>
                                      </p:cBhvr>
                                    </p:animMotion>
                                  </p:childTnLst>
                                </p:cTn>
                              </p:par>
                              <p:par>
                                <p:cTn id="70" presetID="35" presetClass="path" presetSubtype="0" accel="50000" decel="50000" fill="hold" nodeType="withEffect">
                                  <p:stCondLst>
                                    <p:cond delay="0"/>
                                  </p:stCondLst>
                                  <p:childTnLst>
                                    <p:animMotion origin="layout" path="M 3.125E-7 2.59259E-6 L -0.25 2.59259E-6 " pathEditMode="relative" rAng="0" ptsTypes="AA">
                                      <p:cBhvr>
                                        <p:cTn id="71" dur="1250" fill="hold"/>
                                        <p:tgtEl>
                                          <p:spTgt spid="19"/>
                                        </p:tgtEl>
                                        <p:attrNameLst>
                                          <p:attrName>ppt_x</p:attrName>
                                          <p:attrName>ppt_y</p:attrName>
                                        </p:attrNameLst>
                                      </p:cBhvr>
                                      <p:rCtr x="-12500" y="0"/>
                                    </p:animMotion>
                                  </p:childTnLst>
                                </p:cTn>
                              </p:par>
                              <p:par>
                                <p:cTn id="72" presetID="35" presetClass="path" presetSubtype="0" accel="50000" decel="50000" fill="hold" nodeType="withEffect">
                                  <p:stCondLst>
                                    <p:cond delay="0"/>
                                  </p:stCondLst>
                                  <p:childTnLst>
                                    <p:animMotion origin="layout" path="M 2.74306E-6 4.62963E-6 L -0.25 4.62963E-6 " pathEditMode="relative" rAng="0" ptsTypes="AA">
                                      <p:cBhvr>
                                        <p:cTn id="73" dur="1250" fill="hold"/>
                                        <p:tgtEl>
                                          <p:spTgt spid="22"/>
                                        </p:tgtEl>
                                        <p:attrNameLst>
                                          <p:attrName>ppt_x</p:attrName>
                                          <p:attrName>ppt_y</p:attrName>
                                        </p:attrNameLst>
                                      </p:cBhvr>
                                      <p:rCtr x="-12500" y="0"/>
                                    </p:animMotion>
                                  </p:childTnLst>
                                </p:cTn>
                              </p:par>
                            </p:childTnLst>
                          </p:cTn>
                        </p:par>
                        <p:par>
                          <p:cTn id="74" fill="hold">
                            <p:stCondLst>
                              <p:cond delay="1250"/>
                            </p:stCondLst>
                            <p:childTnLst>
                              <p:par>
                                <p:cTn id="75" presetID="1" presetClass="entr" presetSubtype="0" fill="hold" nodeType="afterEffect">
                                  <p:stCondLst>
                                    <p:cond delay="0"/>
                                  </p:stCondLst>
                                  <p:childTnLst>
                                    <p:set>
                                      <p:cBhvr>
                                        <p:cTn id="76" dur="1" fill="hold">
                                          <p:stCondLst>
                                            <p:cond delay="9"/>
                                          </p:stCondLst>
                                        </p:cTn>
                                        <p:tgtEl>
                                          <p:spTgt spid="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nodeType="clickEffect">
                                  <p:stCondLst>
                                    <p:cond delay="0"/>
                                  </p:stCondLst>
                                  <p:childTnLst>
                                    <p:animEffect transition="out" filter="wipe(left)">
                                      <p:cBhvr>
                                        <p:cTn id="82" dur="750"/>
                                        <p:tgtEl>
                                          <p:spTgt spid="9"/>
                                        </p:tgtEl>
                                      </p:cBhvr>
                                    </p:animEffect>
                                    <p:set>
                                      <p:cBhvr>
                                        <p:cTn id="83" dur="1" fill="hold">
                                          <p:stCondLst>
                                            <p:cond delay="749"/>
                                          </p:stCondLst>
                                        </p:cTn>
                                        <p:tgtEl>
                                          <p:spTgt spid="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9"/>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2"/>
                                        </p:tgtEl>
                                        <p:attrNameLst>
                                          <p:attrName>style.visibility</p:attrName>
                                        </p:attrNameLst>
                                      </p:cBhvr>
                                      <p:to>
                                        <p:strVal val="visible"/>
                                      </p:to>
                                    </p:set>
                                  </p:childTnLst>
                                </p:cTn>
                              </p:par>
                            </p:childTnLst>
                          </p:cTn>
                        </p:par>
                        <p:par>
                          <p:cTn id="94" fill="hold">
                            <p:stCondLst>
                              <p:cond delay="0"/>
                            </p:stCondLst>
                            <p:childTnLst>
                              <p:par>
                                <p:cTn id="95" presetID="22" presetClass="entr" presetSubtype="1" fill="hold" nodeType="after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up)">
                                      <p:cBhvr>
                                        <p:cTn id="97" dur="5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xit" presetSubtype="8" fill="hold" nodeType="clickEffect">
                                  <p:stCondLst>
                                    <p:cond delay="0"/>
                                  </p:stCondLst>
                                  <p:childTnLst>
                                    <p:anim calcmode="lin" valueType="num">
                                      <p:cBhvr additive="base">
                                        <p:cTn id="101" dur="500"/>
                                        <p:tgtEl>
                                          <p:spTgt spid="4"/>
                                        </p:tgtEl>
                                        <p:attrNameLst>
                                          <p:attrName>ppt_x</p:attrName>
                                        </p:attrNameLst>
                                      </p:cBhvr>
                                      <p:tavLst>
                                        <p:tav tm="0">
                                          <p:val>
                                            <p:strVal val="ppt_x"/>
                                          </p:val>
                                        </p:tav>
                                        <p:tav tm="100000">
                                          <p:val>
                                            <p:strVal val="0-ppt_w/2"/>
                                          </p:val>
                                        </p:tav>
                                      </p:tavLst>
                                    </p:anim>
                                    <p:anim calcmode="lin" valueType="num">
                                      <p:cBhvr additive="base">
                                        <p:cTn id="102" dur="500"/>
                                        <p:tgtEl>
                                          <p:spTgt spid="4"/>
                                        </p:tgtEl>
                                        <p:attrNameLst>
                                          <p:attrName>ppt_y</p:attrName>
                                        </p:attrNameLst>
                                      </p:cBhvr>
                                      <p:tavLst>
                                        <p:tav tm="0">
                                          <p:val>
                                            <p:strVal val="ppt_y"/>
                                          </p:val>
                                        </p:tav>
                                        <p:tav tm="100000">
                                          <p:val>
                                            <p:strVal val="ppt_y"/>
                                          </p:val>
                                        </p:tav>
                                      </p:tavLst>
                                    </p:anim>
                                    <p:set>
                                      <p:cBhvr>
                                        <p:cTn id="103" dur="1" fill="hold">
                                          <p:stCondLst>
                                            <p:cond delay="499"/>
                                          </p:stCondLst>
                                        </p:cTn>
                                        <p:tgtEl>
                                          <p:spTgt spid="4"/>
                                        </p:tgtEl>
                                        <p:attrNameLst>
                                          <p:attrName>style.visibility</p:attrName>
                                        </p:attrNameLst>
                                      </p:cBhvr>
                                      <p:to>
                                        <p:strVal val="hidden"/>
                                      </p:to>
                                    </p:set>
                                  </p:childTnLst>
                                </p:cTn>
                              </p:par>
                              <p:par>
                                <p:cTn id="104" presetID="2" presetClass="exit" presetSubtype="8" fill="hold" nodeType="withEffect">
                                  <p:stCondLst>
                                    <p:cond delay="0"/>
                                  </p:stCondLst>
                                  <p:childTnLst>
                                    <p:anim calcmode="lin" valueType="num">
                                      <p:cBhvr additive="base">
                                        <p:cTn id="105" dur="500"/>
                                        <p:tgtEl>
                                          <p:spTgt spid="19"/>
                                        </p:tgtEl>
                                        <p:attrNameLst>
                                          <p:attrName>ppt_x</p:attrName>
                                        </p:attrNameLst>
                                      </p:cBhvr>
                                      <p:tavLst>
                                        <p:tav tm="0">
                                          <p:val>
                                            <p:strVal val="ppt_x"/>
                                          </p:val>
                                        </p:tav>
                                        <p:tav tm="100000">
                                          <p:val>
                                            <p:strVal val="0-ppt_w/2"/>
                                          </p:val>
                                        </p:tav>
                                      </p:tavLst>
                                    </p:anim>
                                    <p:anim calcmode="lin" valueType="num">
                                      <p:cBhvr additive="base">
                                        <p:cTn id="106" dur="500"/>
                                        <p:tgtEl>
                                          <p:spTgt spid="19"/>
                                        </p:tgtEl>
                                        <p:attrNameLst>
                                          <p:attrName>ppt_y</p:attrName>
                                        </p:attrNameLst>
                                      </p:cBhvr>
                                      <p:tavLst>
                                        <p:tav tm="0">
                                          <p:val>
                                            <p:strVal val="ppt_y"/>
                                          </p:val>
                                        </p:tav>
                                        <p:tav tm="100000">
                                          <p:val>
                                            <p:strVal val="ppt_y"/>
                                          </p:val>
                                        </p:tav>
                                      </p:tavLst>
                                    </p:anim>
                                    <p:set>
                                      <p:cBhvr>
                                        <p:cTn id="107" dur="1" fill="hold">
                                          <p:stCondLst>
                                            <p:cond delay="499"/>
                                          </p:stCondLst>
                                        </p:cTn>
                                        <p:tgtEl>
                                          <p:spTgt spid="19"/>
                                        </p:tgtEl>
                                        <p:attrNameLst>
                                          <p:attrName>style.visibility</p:attrName>
                                        </p:attrNameLst>
                                      </p:cBhvr>
                                      <p:to>
                                        <p:strVal val="hidden"/>
                                      </p:to>
                                    </p:set>
                                  </p:childTnLst>
                                </p:cTn>
                              </p:par>
                              <p:par>
                                <p:cTn id="108" presetID="2" presetClass="exit" presetSubtype="8" fill="hold" nodeType="withEffect">
                                  <p:stCondLst>
                                    <p:cond delay="0"/>
                                  </p:stCondLst>
                                  <p:childTnLst>
                                    <p:anim calcmode="lin" valueType="num">
                                      <p:cBhvr additive="base">
                                        <p:cTn id="109" dur="500"/>
                                        <p:tgtEl>
                                          <p:spTgt spid="22"/>
                                        </p:tgtEl>
                                        <p:attrNameLst>
                                          <p:attrName>ppt_x</p:attrName>
                                        </p:attrNameLst>
                                      </p:cBhvr>
                                      <p:tavLst>
                                        <p:tav tm="0">
                                          <p:val>
                                            <p:strVal val="ppt_x"/>
                                          </p:val>
                                        </p:tav>
                                        <p:tav tm="100000">
                                          <p:val>
                                            <p:strVal val="0-ppt_w/2"/>
                                          </p:val>
                                        </p:tav>
                                      </p:tavLst>
                                    </p:anim>
                                    <p:anim calcmode="lin" valueType="num">
                                      <p:cBhvr additive="base">
                                        <p:cTn id="110" dur="500"/>
                                        <p:tgtEl>
                                          <p:spTgt spid="22"/>
                                        </p:tgtEl>
                                        <p:attrNameLst>
                                          <p:attrName>ppt_y</p:attrName>
                                        </p:attrNameLst>
                                      </p:cBhvr>
                                      <p:tavLst>
                                        <p:tav tm="0">
                                          <p:val>
                                            <p:strVal val="ppt_y"/>
                                          </p:val>
                                        </p:tav>
                                        <p:tav tm="100000">
                                          <p:val>
                                            <p:strVal val="ppt_y"/>
                                          </p:val>
                                        </p:tav>
                                      </p:tavLst>
                                    </p:anim>
                                    <p:set>
                                      <p:cBhvr>
                                        <p:cTn id="111" dur="1" fill="hold">
                                          <p:stCondLst>
                                            <p:cond delay="499"/>
                                          </p:stCondLst>
                                        </p:cTn>
                                        <p:tgtEl>
                                          <p:spTgt spid="22"/>
                                        </p:tgtEl>
                                        <p:attrNameLst>
                                          <p:attrName>style.visibility</p:attrName>
                                        </p:attrNameLst>
                                      </p:cBhvr>
                                      <p:to>
                                        <p:strVal val="hidden"/>
                                      </p:to>
                                    </p:set>
                                  </p:childTnLst>
                                </p:cTn>
                              </p:par>
                              <p:par>
                                <p:cTn id="112" presetID="2" presetClass="exit" presetSubtype="8" fill="hold" nodeType="withEffect">
                                  <p:stCondLst>
                                    <p:cond delay="0"/>
                                  </p:stCondLst>
                                  <p:childTnLst>
                                    <p:anim calcmode="lin" valueType="num">
                                      <p:cBhvr additive="base">
                                        <p:cTn id="113" dur="500"/>
                                        <p:tgtEl>
                                          <p:spTgt spid="24"/>
                                        </p:tgtEl>
                                        <p:attrNameLst>
                                          <p:attrName>ppt_x</p:attrName>
                                        </p:attrNameLst>
                                      </p:cBhvr>
                                      <p:tavLst>
                                        <p:tav tm="0">
                                          <p:val>
                                            <p:strVal val="ppt_x"/>
                                          </p:val>
                                        </p:tav>
                                        <p:tav tm="100000">
                                          <p:val>
                                            <p:strVal val="0-ppt_w/2"/>
                                          </p:val>
                                        </p:tav>
                                      </p:tavLst>
                                    </p:anim>
                                    <p:anim calcmode="lin" valueType="num">
                                      <p:cBhvr additive="base">
                                        <p:cTn id="114" dur="500"/>
                                        <p:tgtEl>
                                          <p:spTgt spid="24"/>
                                        </p:tgtEl>
                                        <p:attrNameLst>
                                          <p:attrName>ppt_y</p:attrName>
                                        </p:attrNameLst>
                                      </p:cBhvr>
                                      <p:tavLst>
                                        <p:tav tm="0">
                                          <p:val>
                                            <p:strVal val="ppt_y"/>
                                          </p:val>
                                        </p:tav>
                                        <p:tav tm="100000">
                                          <p:val>
                                            <p:strVal val="ppt_y"/>
                                          </p:val>
                                        </p:tav>
                                      </p:tavLst>
                                    </p:anim>
                                    <p:set>
                                      <p:cBhvr>
                                        <p:cTn id="115" dur="1" fill="hold">
                                          <p:stCondLst>
                                            <p:cond delay="499"/>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7"/>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4"/>
                                        </p:tgtEl>
                                        <p:attrNameLst>
                                          <p:attrName>style.visibility</p:attrName>
                                        </p:attrNameLst>
                                      </p:cBhvr>
                                      <p:to>
                                        <p:strVal val="hidden"/>
                                      </p:to>
                                    </p:set>
                                  </p:childTnLst>
                                </p:cTn>
                              </p:par>
                            </p:childTnLst>
                          </p:cTn>
                        </p:par>
                        <p:par>
                          <p:cTn id="120" fill="hold">
                            <p:stCondLst>
                              <p:cond delay="500"/>
                            </p:stCondLst>
                            <p:childTnLst>
                              <p:par>
                                <p:cTn id="121" presetID="2" presetClass="entr" presetSubtype="2" fill="hold" nodeType="afterEffect">
                                  <p:stCondLst>
                                    <p:cond delay="0"/>
                                  </p:stCondLst>
                                  <p:childTnLst>
                                    <p:set>
                                      <p:cBhvr>
                                        <p:cTn id="122" dur="1" fill="hold">
                                          <p:stCondLst>
                                            <p:cond delay="0"/>
                                          </p:stCondLst>
                                        </p:cTn>
                                        <p:tgtEl>
                                          <p:spTgt spid="4"/>
                                        </p:tgtEl>
                                        <p:attrNameLst>
                                          <p:attrName>style.visibility</p:attrName>
                                        </p:attrNameLst>
                                      </p:cBhvr>
                                      <p:to>
                                        <p:strVal val="visible"/>
                                      </p:to>
                                    </p:set>
                                    <p:anim calcmode="lin" valueType="num">
                                      <p:cBhvr additive="base">
                                        <p:cTn id="123" dur="500" fill="hold"/>
                                        <p:tgtEl>
                                          <p:spTgt spid="4"/>
                                        </p:tgtEl>
                                        <p:attrNameLst>
                                          <p:attrName>ppt_x</p:attrName>
                                        </p:attrNameLst>
                                      </p:cBhvr>
                                      <p:tavLst>
                                        <p:tav tm="0">
                                          <p:val>
                                            <p:strVal val="1+#ppt_w/2"/>
                                          </p:val>
                                        </p:tav>
                                        <p:tav tm="100000">
                                          <p:val>
                                            <p:strVal val="#ppt_x"/>
                                          </p:val>
                                        </p:tav>
                                      </p:tavLst>
                                    </p:anim>
                                    <p:anim calcmode="lin" valueType="num">
                                      <p:cBhvr additive="base">
                                        <p:cTn id="124" dur="500" fill="hold"/>
                                        <p:tgtEl>
                                          <p:spTgt spid="4"/>
                                        </p:tgtEl>
                                        <p:attrNameLst>
                                          <p:attrName>ppt_y</p:attrName>
                                        </p:attrNameLst>
                                      </p:cBhvr>
                                      <p:tavLst>
                                        <p:tav tm="0">
                                          <p:val>
                                            <p:strVal val="#ppt_y"/>
                                          </p:val>
                                        </p:tav>
                                        <p:tav tm="100000">
                                          <p:val>
                                            <p:strVal val="#ppt_y"/>
                                          </p:val>
                                        </p:tav>
                                      </p:tavLst>
                                    </p:anim>
                                  </p:childTnLst>
                                </p:cTn>
                              </p:par>
                              <p:par>
                                <p:cTn id="125" presetID="2" presetClass="entr" presetSubtype="2" fill="hold" nodeType="with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500" fill="hold"/>
                                        <p:tgtEl>
                                          <p:spTgt spid="26"/>
                                        </p:tgtEl>
                                        <p:attrNameLst>
                                          <p:attrName>ppt_x</p:attrName>
                                        </p:attrNameLst>
                                      </p:cBhvr>
                                      <p:tavLst>
                                        <p:tav tm="0">
                                          <p:val>
                                            <p:strVal val="1+#ppt_w/2"/>
                                          </p:val>
                                        </p:tav>
                                        <p:tav tm="100000">
                                          <p:val>
                                            <p:strVal val="#ppt_x"/>
                                          </p:val>
                                        </p:tav>
                                      </p:tavLst>
                                    </p:anim>
                                    <p:anim calcmode="lin" valueType="num">
                                      <p:cBhvr additive="base">
                                        <p:cTn id="12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9" presetClass="entr" presetSubtype="0" decel="100000" fill="hold" grpId="1" nodeType="click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p:cTn id="133" dur="250" fill="hold"/>
                                        <p:tgtEl>
                                          <p:spTgt spid="27"/>
                                        </p:tgtEl>
                                        <p:attrNameLst>
                                          <p:attrName>ppt_w</p:attrName>
                                        </p:attrNameLst>
                                      </p:cBhvr>
                                      <p:tavLst>
                                        <p:tav tm="0">
                                          <p:val>
                                            <p:fltVal val="0"/>
                                          </p:val>
                                        </p:tav>
                                        <p:tav tm="100000">
                                          <p:val>
                                            <p:strVal val="#ppt_w"/>
                                          </p:val>
                                        </p:tav>
                                      </p:tavLst>
                                    </p:anim>
                                    <p:anim calcmode="lin" valueType="num">
                                      <p:cBhvr>
                                        <p:cTn id="134" dur="250" fill="hold"/>
                                        <p:tgtEl>
                                          <p:spTgt spid="27"/>
                                        </p:tgtEl>
                                        <p:attrNameLst>
                                          <p:attrName>ppt_h</p:attrName>
                                        </p:attrNameLst>
                                      </p:cBhvr>
                                      <p:tavLst>
                                        <p:tav tm="0">
                                          <p:val>
                                            <p:fltVal val="0"/>
                                          </p:val>
                                        </p:tav>
                                        <p:tav tm="100000">
                                          <p:val>
                                            <p:strVal val="#ppt_h"/>
                                          </p:val>
                                        </p:tav>
                                      </p:tavLst>
                                    </p:anim>
                                    <p:anim calcmode="lin" valueType="num">
                                      <p:cBhvr>
                                        <p:cTn id="135" dur="250" fill="hold"/>
                                        <p:tgtEl>
                                          <p:spTgt spid="27"/>
                                        </p:tgtEl>
                                        <p:attrNameLst>
                                          <p:attrName>style.rotation</p:attrName>
                                        </p:attrNameLst>
                                      </p:cBhvr>
                                      <p:tavLst>
                                        <p:tav tm="0">
                                          <p:val>
                                            <p:fltVal val="360"/>
                                          </p:val>
                                        </p:tav>
                                        <p:tav tm="100000">
                                          <p:val>
                                            <p:fltVal val="0"/>
                                          </p:val>
                                        </p:tav>
                                      </p:tavLst>
                                    </p:anim>
                                    <p:animEffect transition="in" filter="fade">
                                      <p:cBhvr>
                                        <p:cTn id="136" dur="250"/>
                                        <p:tgtEl>
                                          <p:spTgt spid="27"/>
                                        </p:tgtEl>
                                      </p:cBhvr>
                                    </p:animEffect>
                                  </p:childTnLst>
                                </p:cTn>
                              </p:par>
                            </p:childTnLst>
                          </p:cTn>
                        </p:par>
                      </p:childTnLst>
                    </p:cTn>
                  </p:par>
                  <p:par>
                    <p:cTn id="137" fill="hold">
                      <p:stCondLst>
                        <p:cond delay="indefinite"/>
                      </p:stCondLst>
                      <p:childTnLst>
                        <p:par>
                          <p:cTn id="138" fill="hold">
                            <p:stCondLst>
                              <p:cond delay="0"/>
                            </p:stCondLst>
                            <p:childTnLst>
                              <p:par>
                                <p:cTn id="139" presetID="26" presetClass="emph" presetSubtype="0" fill="hold" grpId="0" nodeType="clickEffect">
                                  <p:stCondLst>
                                    <p:cond delay="0"/>
                                  </p:stCondLst>
                                  <p:childTnLst>
                                    <p:animEffect transition="out" filter="fade">
                                      <p:cBhvr>
                                        <p:cTn id="140" dur="500" tmFilter="0, 0; .2, .5; .8, .5; 1, 0"/>
                                        <p:tgtEl>
                                          <p:spTgt spid="27"/>
                                        </p:tgtEl>
                                      </p:cBhvr>
                                    </p:animEffect>
                                    <p:animScale>
                                      <p:cBhvr>
                                        <p:cTn id="141" dur="250" autoRev="1" fill="hold"/>
                                        <p:tgtEl>
                                          <p:spTgt spid="27"/>
                                        </p:tgtEl>
                                      </p:cBhvr>
                                      <p:by x="105000" y="105000"/>
                                    </p:animScale>
                                  </p:childTnLst>
                                </p:cTn>
                              </p:par>
                              <p:par>
                                <p:cTn id="142" presetID="1" presetClass="exit" presetSubtype="0" fill="hold" grpId="2" nodeType="withEffect">
                                  <p:stCondLst>
                                    <p:cond delay="0"/>
                                  </p:stCondLst>
                                  <p:childTnLst>
                                    <p:set>
                                      <p:cBhvr>
                                        <p:cTn id="143" dur="1" fill="hold">
                                          <p:stCondLst>
                                            <p:cond delay="0"/>
                                          </p:stCondLst>
                                        </p:cTn>
                                        <p:tgtEl>
                                          <p:spTgt spid="27"/>
                                        </p:tgtEl>
                                        <p:attrNameLst>
                                          <p:attrName>style.visibility</p:attrName>
                                        </p:attrNameLst>
                                      </p:cBhvr>
                                      <p:to>
                                        <p:strVal val="hidden"/>
                                      </p:to>
                                    </p:set>
                                  </p:childTnLst>
                                </p:cTn>
                              </p:par>
                              <p:par>
                                <p:cTn id="144" presetID="35" presetClass="path" presetSubtype="0" accel="50000" decel="50000" fill="hold" nodeType="withEffect">
                                  <p:stCondLst>
                                    <p:cond delay="0"/>
                                  </p:stCondLst>
                                  <p:childTnLst>
                                    <p:animMotion origin="layout" path="M 0 0 L -0.25 0 E" pathEditMode="relative" ptsTypes="">
                                      <p:cBhvr>
                                        <p:cTn id="145" dur="1250" fill="hold"/>
                                        <p:tgtEl>
                                          <p:spTgt spid="4"/>
                                        </p:tgtEl>
                                        <p:attrNameLst>
                                          <p:attrName>ppt_x</p:attrName>
                                          <p:attrName>ppt_y</p:attrName>
                                        </p:attrNameLst>
                                      </p:cBhvr>
                                    </p:animMotion>
                                  </p:childTnLst>
                                </p:cTn>
                              </p:par>
                              <p:par>
                                <p:cTn id="146" presetID="35" presetClass="path" presetSubtype="0" accel="50000" decel="50000" fill="hold" nodeType="withEffect">
                                  <p:stCondLst>
                                    <p:cond delay="0"/>
                                  </p:stCondLst>
                                  <p:childTnLst>
                                    <p:animMotion origin="layout" path="M 0 0 L -0.25 0 E" pathEditMode="relative" ptsTypes="">
                                      <p:cBhvr>
                                        <p:cTn id="147" dur="1250" fill="hold"/>
                                        <p:tgtEl>
                                          <p:spTgt spid="26"/>
                                        </p:tgtEl>
                                        <p:attrNameLst>
                                          <p:attrName>ppt_x</p:attrName>
                                          <p:attrName>ppt_y</p:attrName>
                                        </p:attrNameLst>
                                      </p:cBhvr>
                                    </p:animMotion>
                                  </p:childTnLst>
                                </p:cTn>
                              </p:par>
                            </p:childTnLst>
                          </p:cTn>
                        </p:par>
                        <p:par>
                          <p:cTn id="148" fill="hold">
                            <p:stCondLst>
                              <p:cond delay="1250"/>
                            </p:stCondLst>
                            <p:childTnLst>
                              <p:par>
                                <p:cTn id="149" presetID="1" presetClass="entr" presetSubtype="0" fill="hold" nodeType="afterEffect">
                                  <p:stCondLst>
                                    <p:cond delay="0"/>
                                  </p:stCondLst>
                                  <p:childTnLst>
                                    <p:set>
                                      <p:cBhvr>
                                        <p:cTn id="150" dur="1" fill="hold">
                                          <p:stCondLst>
                                            <p:cond delay="0"/>
                                          </p:stCondLst>
                                        </p:cTn>
                                        <p:tgtEl>
                                          <p:spTgt spid="30"/>
                                        </p:tgtEl>
                                        <p:attrNameLst>
                                          <p:attrName>style.visibility</p:attrName>
                                        </p:attrNameLst>
                                      </p:cBhvr>
                                      <p:to>
                                        <p:strVal val="visible"/>
                                      </p:to>
                                    </p:set>
                                  </p:childTnLst>
                                </p:cTn>
                              </p:par>
                            </p:childTnLst>
                          </p:cTn>
                        </p:par>
                        <p:par>
                          <p:cTn id="151" fill="hold">
                            <p:stCondLst>
                              <p:cond delay="1250"/>
                            </p:stCondLst>
                            <p:childTnLst>
                              <p:par>
                                <p:cTn id="152" presetID="1" presetClass="entr" presetSubtype="0" fill="hold" nodeType="afterEffect">
                                  <p:stCondLst>
                                    <p:cond delay="0"/>
                                  </p:stCondLst>
                                  <p:childTnLst>
                                    <p:set>
                                      <p:cBhvr>
                                        <p:cTn id="153" dur="1" fill="hold">
                                          <p:stCondLst>
                                            <p:cond delay="0"/>
                                          </p:stCondLst>
                                        </p:cTn>
                                        <p:tgtEl>
                                          <p:spTgt spid="29"/>
                                        </p:tgtEl>
                                        <p:attrNameLst>
                                          <p:attrName>style.visibility</p:attrName>
                                        </p:attrNameLst>
                                      </p:cBhvr>
                                      <p:to>
                                        <p:strVal val="visible"/>
                                      </p:to>
                                    </p:set>
                                  </p:childTnLst>
                                </p:cTn>
                              </p:par>
                              <p:par>
                                <p:cTn id="154" presetID="10" presetClass="entr" presetSubtype="0" fill="hold" nodeType="with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fade">
                                      <p:cBhvr>
                                        <p:cTn id="156" dur="500"/>
                                        <p:tgtEl>
                                          <p:spTgt spid="2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xit" presetSubtype="8" fill="hold" nodeType="clickEffect">
                                  <p:stCondLst>
                                    <p:cond delay="0"/>
                                  </p:stCondLst>
                                  <p:childTnLst>
                                    <p:animEffect transition="out" filter="wipe(left)">
                                      <p:cBhvr>
                                        <p:cTn id="160" dur="750"/>
                                        <p:tgtEl>
                                          <p:spTgt spid="30"/>
                                        </p:tgtEl>
                                      </p:cBhvr>
                                    </p:animEffect>
                                    <p:set>
                                      <p:cBhvr>
                                        <p:cTn id="161" dur="1" fill="hold">
                                          <p:stCondLst>
                                            <p:cond delay="749"/>
                                          </p:stCondLst>
                                        </p:cTn>
                                        <p:tgtEl>
                                          <p:spTgt spid="30"/>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34"/>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22" presetClass="exit" presetSubtype="8" fill="hold" nodeType="clickEffect">
                                  <p:stCondLst>
                                    <p:cond delay="0"/>
                                  </p:stCondLst>
                                  <p:childTnLst>
                                    <p:animEffect transition="out" filter="wipe(left)">
                                      <p:cBhvr>
                                        <p:cTn id="169" dur="750"/>
                                        <p:tgtEl>
                                          <p:spTgt spid="29"/>
                                        </p:tgtEl>
                                      </p:cBhvr>
                                    </p:animEffect>
                                    <p:set>
                                      <p:cBhvr>
                                        <p:cTn id="170" dur="1" fill="hold">
                                          <p:stCondLst>
                                            <p:cond delay="749"/>
                                          </p:stCondLst>
                                        </p:cTn>
                                        <p:tgtEl>
                                          <p:spTgt spid="29"/>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5"/>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4"/>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2"/>
                                        </p:tgtEl>
                                        <p:attrNameLst>
                                          <p:attrName>style.visibility</p:attrName>
                                        </p:attrNameLst>
                                      </p:cBhvr>
                                      <p:to>
                                        <p:strVal val="visible"/>
                                      </p:to>
                                    </p:set>
                                  </p:childTnLst>
                                </p:cTn>
                              </p:par>
                            </p:childTnLst>
                          </p:cTn>
                        </p:par>
                        <p:par>
                          <p:cTn id="183" fill="hold">
                            <p:stCondLst>
                              <p:cond delay="0"/>
                            </p:stCondLst>
                            <p:childTnLst>
                              <p:par>
                                <p:cTn id="184" presetID="22" presetClass="entr" presetSubtype="1" fill="hold" nodeType="afterEffect">
                                  <p:stCondLst>
                                    <p:cond delay="0"/>
                                  </p:stCondLst>
                                  <p:childTnLst>
                                    <p:set>
                                      <p:cBhvr>
                                        <p:cTn id="185" dur="1" fill="hold">
                                          <p:stCondLst>
                                            <p:cond delay="0"/>
                                          </p:stCondLst>
                                        </p:cTn>
                                        <p:tgtEl>
                                          <p:spTgt spid="37"/>
                                        </p:tgtEl>
                                        <p:attrNameLst>
                                          <p:attrName>style.visibility</p:attrName>
                                        </p:attrNameLst>
                                      </p:cBhvr>
                                      <p:to>
                                        <p:strVal val="visible"/>
                                      </p:to>
                                    </p:set>
                                    <p:animEffect transition="in" filter="wipe(up)">
                                      <p:cBhvr>
                                        <p:cTn id="18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1" animBg="1"/>
      <p:bldP spid="3" grpId="0"/>
      <p:bldP spid="3" grpId="1"/>
      <p:bldP spid="5" grpId="0" animBg="1"/>
      <p:bldP spid="5" grpId="1" animBg="1"/>
      <p:bldP spid="5" grpId="2" animBg="1"/>
      <p:bldP spid="5" grpId="3" animBg="1"/>
      <p:bldP spid="6" grpId="0" animBg="1"/>
      <p:bldP spid="6" grpId="1" animBg="1"/>
      <p:bldP spid="6" grpId="2" animBg="1"/>
      <p:bldP spid="14" grpId="0" animBg="1"/>
      <p:bldP spid="14" grpId="1" animBg="1"/>
      <p:bldP spid="27" grpId="0" animBg="1"/>
      <p:bldP spid="27" grpId="1" animBg="1"/>
      <p:bldP spid="27" grpId="2" animBg="1"/>
      <p:bldP spid="34" grpId="0" animBg="1"/>
      <p:bldP spid="35" grpId="0" animBg="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8535691-71A3-4F6B-8E7A-82683D800971}"/>
              </a:ext>
            </a:extLst>
          </p:cNvPr>
          <p:cNvPicPr>
            <a:picLocks noChangeAspect="1"/>
          </p:cNvPicPr>
          <p:nvPr/>
        </p:nvPicPr>
        <p:blipFill rotWithShape="1">
          <a:blip r:embed="rId2"/>
          <a:srcRect l="54" t="496" r="10416"/>
          <a:stretch/>
        </p:blipFill>
        <p:spPr>
          <a:xfrm>
            <a:off x="1469983" y="-127321"/>
            <a:ext cx="13588679" cy="8229600"/>
          </a:xfrm>
          <a:prstGeom prst="rect">
            <a:avLst/>
          </a:prstGeom>
        </p:spPr>
      </p:pic>
      <p:sp>
        <p:nvSpPr>
          <p:cNvPr id="3" name="文字方塊 2">
            <a:extLst>
              <a:ext uri="{FF2B5EF4-FFF2-40B4-BE49-F238E27FC236}">
                <a16:creationId xmlns:a16="http://schemas.microsoft.com/office/drawing/2014/main" id="{DF2CAFD0-F3D3-4AEC-A843-C1ED65722E2D}"/>
              </a:ext>
            </a:extLst>
          </p:cNvPr>
          <p:cNvSpPr txBox="1"/>
          <p:nvPr/>
        </p:nvSpPr>
        <p:spPr>
          <a:xfrm>
            <a:off x="4805686" y="3290648"/>
            <a:ext cx="703862" cy="1200329"/>
          </a:xfrm>
          <a:prstGeom prst="rect">
            <a:avLst/>
          </a:prstGeom>
          <a:noFill/>
        </p:spPr>
        <p:txBody>
          <a:bodyPr wrap="square" rtlCol="0">
            <a:spAutoFit/>
          </a:bodyPr>
          <a:lstStyle/>
          <a:p>
            <a:r>
              <a:rPr lang="en-US" altLang="zh-TW" sz="7200" dirty="0">
                <a:solidFill>
                  <a:schemeClr val="accent1">
                    <a:lumMod val="50000"/>
                  </a:schemeClr>
                </a:solidFill>
                <a:latin typeface="華康硬黑體W7外字集" panose="020B0709000000000000" pitchFamily="49" charset="-120"/>
                <a:ea typeface="華康硬黑體W7外字集" panose="020B0709000000000000" pitchFamily="49" charset="-120"/>
              </a:rPr>
              <a:t>4</a:t>
            </a:r>
            <a:r>
              <a:rPr lang="en-US" altLang="zh-TW" sz="7200" dirty="0">
                <a:solidFill>
                  <a:schemeClr val="accent1">
                    <a:lumMod val="50000"/>
                  </a:schemeClr>
                </a:solidFill>
                <a:latin typeface="華康談楷體W5" panose="03000509000000000000" pitchFamily="65" charset="-120"/>
                <a:ea typeface="華康談楷體W5" panose="03000509000000000000" pitchFamily="65" charset="-120"/>
              </a:rPr>
              <a:t>.</a:t>
            </a:r>
          </a:p>
        </p:txBody>
      </p:sp>
      <p:sp>
        <p:nvSpPr>
          <p:cNvPr id="5" name="文字方塊 4">
            <a:extLst>
              <a:ext uri="{FF2B5EF4-FFF2-40B4-BE49-F238E27FC236}">
                <a16:creationId xmlns:a16="http://schemas.microsoft.com/office/drawing/2014/main" id="{31D5B3DB-A13D-4D90-85C3-AE9DC3361C6C}"/>
              </a:ext>
            </a:extLst>
          </p:cNvPr>
          <p:cNvSpPr txBox="1"/>
          <p:nvPr/>
        </p:nvSpPr>
        <p:spPr>
          <a:xfrm>
            <a:off x="6279263" y="3242628"/>
            <a:ext cx="4004842" cy="1200329"/>
          </a:xfrm>
          <a:prstGeom prst="rect">
            <a:avLst/>
          </a:prstGeom>
          <a:noFill/>
        </p:spPr>
        <p:txBody>
          <a:bodyPr wrap="square">
            <a:spAutoFit/>
          </a:bodyPr>
          <a:lstStyle/>
          <a:p>
            <a:pPr algn="ctr"/>
            <a:r>
              <a:rPr lang="zh-TW" altLang="en-US" sz="72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華康談楷體W5" panose="03000509000000000000" pitchFamily="65" charset="-120"/>
                <a:ea typeface="華康談楷體W5" panose="03000509000000000000" pitchFamily="65" charset="-120"/>
                <a:cs typeface="Calibri" panose="020F0502020204030204"/>
              </a:rPr>
              <a:t>未來規劃</a:t>
            </a:r>
            <a:endParaRPr lang="zh-TW" altLang="zh-TW" sz="72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華康談楷體W5" panose="03000509000000000000" pitchFamily="65" charset="-120"/>
              <a:ea typeface="華康談楷體W5" panose="03000509000000000000" pitchFamily="65" charset="-120"/>
              <a:cs typeface="Calibri" panose="020F0502020204030204"/>
            </a:endParaRPr>
          </a:p>
        </p:txBody>
      </p:sp>
      <p:pic>
        <p:nvPicPr>
          <p:cNvPr id="7" name="圖片 6">
            <a:extLst>
              <a:ext uri="{FF2B5EF4-FFF2-40B4-BE49-F238E27FC236}">
                <a16:creationId xmlns:a16="http://schemas.microsoft.com/office/drawing/2014/main" id="{B3342F75-FAFB-40D7-A623-394344CDD0EC}"/>
              </a:ext>
            </a:extLst>
          </p:cNvPr>
          <p:cNvPicPr>
            <a:picLocks noChangeAspect="1"/>
          </p:cNvPicPr>
          <p:nvPr/>
        </p:nvPicPr>
        <p:blipFill>
          <a:blip r:embed="rId3"/>
          <a:stretch>
            <a:fillRect/>
          </a:stretch>
        </p:blipFill>
        <p:spPr>
          <a:xfrm>
            <a:off x="-112024" y="-127320"/>
            <a:ext cx="1991003" cy="8229600"/>
          </a:xfrm>
          <a:prstGeom prst="rect">
            <a:avLst/>
          </a:prstGeom>
        </p:spPr>
      </p:pic>
      <p:pic>
        <p:nvPicPr>
          <p:cNvPr id="9" name="圖片 8">
            <a:extLst>
              <a:ext uri="{FF2B5EF4-FFF2-40B4-BE49-F238E27FC236}">
                <a16:creationId xmlns:a16="http://schemas.microsoft.com/office/drawing/2014/main" id="{786563A1-6A79-4AFA-A4D5-59398C8D47C6}"/>
              </a:ext>
            </a:extLst>
          </p:cNvPr>
          <p:cNvPicPr>
            <a:picLocks noChangeAspect="1"/>
          </p:cNvPicPr>
          <p:nvPr/>
        </p:nvPicPr>
        <p:blipFill>
          <a:blip r:embed="rId4"/>
          <a:stretch>
            <a:fillRect/>
          </a:stretch>
        </p:blipFill>
        <p:spPr>
          <a:xfrm>
            <a:off x="-100449" y="6931972"/>
            <a:ext cx="14754000" cy="1297628"/>
          </a:xfrm>
          <a:prstGeom prst="rect">
            <a:avLst/>
          </a:prstGeom>
        </p:spPr>
      </p:pic>
      <p:cxnSp>
        <p:nvCxnSpPr>
          <p:cNvPr id="6" name="直線接點 5">
            <a:extLst>
              <a:ext uri="{FF2B5EF4-FFF2-40B4-BE49-F238E27FC236}">
                <a16:creationId xmlns:a16="http://schemas.microsoft.com/office/drawing/2014/main" id="{81C615C7-9C47-41F5-A97D-68F698EF4826}"/>
              </a:ext>
            </a:extLst>
          </p:cNvPr>
          <p:cNvCxnSpPr>
            <a:cxnSpLocks/>
          </p:cNvCxnSpPr>
          <p:nvPr/>
        </p:nvCxnSpPr>
        <p:spPr>
          <a:xfrm>
            <a:off x="6400800" y="4570278"/>
            <a:ext cx="400484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77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81844-4E77-6FCB-4B9A-FD156384CE06}"/>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46FF9518-65D4-9AAC-7100-79EB0BC71F3D}"/>
              </a:ext>
            </a:extLst>
          </p:cNvPr>
          <p:cNvSpPr/>
          <p:nvPr/>
        </p:nvSpPr>
        <p:spPr>
          <a:xfrm>
            <a:off x="621323" y="737608"/>
            <a:ext cx="13387753" cy="7112206"/>
          </a:xfrm>
          <a:custGeom>
            <a:avLst/>
            <a:gdLst>
              <a:gd name="connsiteX0" fmla="*/ 0 w 13387753"/>
              <a:gd name="connsiteY0" fmla="*/ 0 h 7112206"/>
              <a:gd name="connsiteX1" fmla="*/ 803265 w 13387753"/>
              <a:gd name="connsiteY1" fmla="*/ 0 h 7112206"/>
              <a:gd name="connsiteX2" fmla="*/ 1338775 w 13387753"/>
              <a:gd name="connsiteY2" fmla="*/ 0 h 7112206"/>
              <a:gd name="connsiteX3" fmla="*/ 1740408 w 13387753"/>
              <a:gd name="connsiteY3" fmla="*/ 0 h 7112206"/>
              <a:gd name="connsiteX4" fmla="*/ 2543673 w 13387753"/>
              <a:gd name="connsiteY4" fmla="*/ 0 h 7112206"/>
              <a:gd name="connsiteX5" fmla="*/ 3480816 w 13387753"/>
              <a:gd name="connsiteY5" fmla="*/ 0 h 7112206"/>
              <a:gd name="connsiteX6" fmla="*/ 3882448 w 13387753"/>
              <a:gd name="connsiteY6" fmla="*/ 0 h 7112206"/>
              <a:gd name="connsiteX7" fmla="*/ 4150203 w 13387753"/>
              <a:gd name="connsiteY7" fmla="*/ 0 h 7112206"/>
              <a:gd name="connsiteX8" fmla="*/ 4685714 w 13387753"/>
              <a:gd name="connsiteY8" fmla="*/ 0 h 7112206"/>
              <a:gd name="connsiteX9" fmla="*/ 5622856 w 13387753"/>
              <a:gd name="connsiteY9" fmla="*/ 0 h 7112206"/>
              <a:gd name="connsiteX10" fmla="*/ 6024489 w 13387753"/>
              <a:gd name="connsiteY10" fmla="*/ 0 h 7112206"/>
              <a:gd name="connsiteX11" fmla="*/ 6827754 w 13387753"/>
              <a:gd name="connsiteY11" fmla="*/ 0 h 7112206"/>
              <a:gd name="connsiteX12" fmla="*/ 7095509 w 13387753"/>
              <a:gd name="connsiteY12" fmla="*/ 0 h 7112206"/>
              <a:gd name="connsiteX13" fmla="*/ 7764897 w 13387753"/>
              <a:gd name="connsiteY13" fmla="*/ 0 h 7112206"/>
              <a:gd name="connsiteX14" fmla="*/ 8568162 w 13387753"/>
              <a:gd name="connsiteY14" fmla="*/ 0 h 7112206"/>
              <a:gd name="connsiteX15" fmla="*/ 8969795 w 13387753"/>
              <a:gd name="connsiteY15" fmla="*/ 0 h 7112206"/>
              <a:gd name="connsiteX16" fmla="*/ 9639182 w 13387753"/>
              <a:gd name="connsiteY16" fmla="*/ 0 h 7112206"/>
              <a:gd name="connsiteX17" fmla="*/ 9906937 w 13387753"/>
              <a:gd name="connsiteY17" fmla="*/ 0 h 7112206"/>
              <a:gd name="connsiteX18" fmla="*/ 10844080 w 13387753"/>
              <a:gd name="connsiteY18" fmla="*/ 0 h 7112206"/>
              <a:gd name="connsiteX19" fmla="*/ 11111835 w 13387753"/>
              <a:gd name="connsiteY19" fmla="*/ 0 h 7112206"/>
              <a:gd name="connsiteX20" fmla="*/ 11915100 w 13387753"/>
              <a:gd name="connsiteY20" fmla="*/ 0 h 7112206"/>
              <a:gd name="connsiteX21" fmla="*/ 12718365 w 13387753"/>
              <a:gd name="connsiteY21" fmla="*/ 0 h 7112206"/>
              <a:gd name="connsiteX22" fmla="*/ 13387753 w 13387753"/>
              <a:gd name="connsiteY22" fmla="*/ 0 h 7112206"/>
              <a:gd name="connsiteX23" fmla="*/ 13387753 w 13387753"/>
              <a:gd name="connsiteY23" fmla="*/ 575442 h 7112206"/>
              <a:gd name="connsiteX24" fmla="*/ 13387753 w 13387753"/>
              <a:gd name="connsiteY24" fmla="*/ 1008640 h 7112206"/>
              <a:gd name="connsiteX25" fmla="*/ 13387753 w 13387753"/>
              <a:gd name="connsiteY25" fmla="*/ 1797448 h 7112206"/>
              <a:gd name="connsiteX26" fmla="*/ 13387753 w 13387753"/>
              <a:gd name="connsiteY26" fmla="*/ 2586257 h 7112206"/>
              <a:gd name="connsiteX27" fmla="*/ 13387753 w 13387753"/>
              <a:gd name="connsiteY27" fmla="*/ 3090577 h 7112206"/>
              <a:gd name="connsiteX28" fmla="*/ 13387753 w 13387753"/>
              <a:gd name="connsiteY28" fmla="*/ 3737141 h 7112206"/>
              <a:gd name="connsiteX29" fmla="*/ 13387753 w 13387753"/>
              <a:gd name="connsiteY29" fmla="*/ 4170339 h 7112206"/>
              <a:gd name="connsiteX30" fmla="*/ 13387753 w 13387753"/>
              <a:gd name="connsiteY30" fmla="*/ 4959147 h 7112206"/>
              <a:gd name="connsiteX31" fmla="*/ 13387753 w 13387753"/>
              <a:gd name="connsiteY31" fmla="*/ 5534589 h 7112206"/>
              <a:gd name="connsiteX32" fmla="*/ 13387753 w 13387753"/>
              <a:gd name="connsiteY32" fmla="*/ 6110032 h 7112206"/>
              <a:gd name="connsiteX33" fmla="*/ 13387753 w 13387753"/>
              <a:gd name="connsiteY33" fmla="*/ 7112206 h 7112206"/>
              <a:gd name="connsiteX34" fmla="*/ 12718365 w 13387753"/>
              <a:gd name="connsiteY34" fmla="*/ 7112206 h 7112206"/>
              <a:gd name="connsiteX35" fmla="*/ 12316733 w 13387753"/>
              <a:gd name="connsiteY35" fmla="*/ 7112206 h 7112206"/>
              <a:gd name="connsiteX36" fmla="*/ 11379590 w 13387753"/>
              <a:gd name="connsiteY36" fmla="*/ 7112206 h 7112206"/>
              <a:gd name="connsiteX37" fmla="*/ 10442447 w 13387753"/>
              <a:gd name="connsiteY37" fmla="*/ 7112206 h 7112206"/>
              <a:gd name="connsiteX38" fmla="*/ 9773060 w 13387753"/>
              <a:gd name="connsiteY38" fmla="*/ 7112206 h 7112206"/>
              <a:gd name="connsiteX39" fmla="*/ 8969795 w 13387753"/>
              <a:gd name="connsiteY39" fmla="*/ 7112206 h 7112206"/>
              <a:gd name="connsiteX40" fmla="*/ 8434284 w 13387753"/>
              <a:gd name="connsiteY40" fmla="*/ 7112206 h 7112206"/>
              <a:gd name="connsiteX41" fmla="*/ 7898774 w 13387753"/>
              <a:gd name="connsiteY41" fmla="*/ 7112206 h 7112206"/>
              <a:gd name="connsiteX42" fmla="*/ 7631019 w 13387753"/>
              <a:gd name="connsiteY42" fmla="*/ 7112206 h 7112206"/>
              <a:gd name="connsiteX43" fmla="*/ 7363264 w 13387753"/>
              <a:gd name="connsiteY43" fmla="*/ 7112206 h 7112206"/>
              <a:gd name="connsiteX44" fmla="*/ 6426121 w 13387753"/>
              <a:gd name="connsiteY44" fmla="*/ 7112206 h 7112206"/>
              <a:gd name="connsiteX45" fmla="*/ 5890611 w 13387753"/>
              <a:gd name="connsiteY45" fmla="*/ 7112206 h 7112206"/>
              <a:gd name="connsiteX46" fmla="*/ 5622856 w 13387753"/>
              <a:gd name="connsiteY46" fmla="*/ 7112206 h 7112206"/>
              <a:gd name="connsiteX47" fmla="*/ 5221224 w 13387753"/>
              <a:gd name="connsiteY47" fmla="*/ 7112206 h 7112206"/>
              <a:gd name="connsiteX48" fmla="*/ 4685714 w 13387753"/>
              <a:gd name="connsiteY48" fmla="*/ 7112206 h 7112206"/>
              <a:gd name="connsiteX49" fmla="*/ 4284081 w 13387753"/>
              <a:gd name="connsiteY49" fmla="*/ 7112206 h 7112206"/>
              <a:gd name="connsiteX50" fmla="*/ 3882448 w 13387753"/>
              <a:gd name="connsiteY50" fmla="*/ 7112206 h 7112206"/>
              <a:gd name="connsiteX51" fmla="*/ 2945306 w 13387753"/>
              <a:gd name="connsiteY51" fmla="*/ 7112206 h 7112206"/>
              <a:gd name="connsiteX52" fmla="*/ 2677551 w 13387753"/>
              <a:gd name="connsiteY52" fmla="*/ 7112206 h 7112206"/>
              <a:gd name="connsiteX53" fmla="*/ 2275918 w 13387753"/>
              <a:gd name="connsiteY53" fmla="*/ 7112206 h 7112206"/>
              <a:gd name="connsiteX54" fmla="*/ 1740408 w 13387753"/>
              <a:gd name="connsiteY54" fmla="*/ 7112206 h 7112206"/>
              <a:gd name="connsiteX55" fmla="*/ 1338775 w 13387753"/>
              <a:gd name="connsiteY55" fmla="*/ 7112206 h 7112206"/>
              <a:gd name="connsiteX56" fmla="*/ 0 w 13387753"/>
              <a:gd name="connsiteY56" fmla="*/ 7112206 h 7112206"/>
              <a:gd name="connsiteX57" fmla="*/ 0 w 13387753"/>
              <a:gd name="connsiteY57" fmla="*/ 6679008 h 7112206"/>
              <a:gd name="connsiteX58" fmla="*/ 0 w 13387753"/>
              <a:gd name="connsiteY58" fmla="*/ 5961322 h 7112206"/>
              <a:gd name="connsiteX59" fmla="*/ 0 w 13387753"/>
              <a:gd name="connsiteY59" fmla="*/ 5314758 h 7112206"/>
              <a:gd name="connsiteX60" fmla="*/ 0 w 13387753"/>
              <a:gd name="connsiteY60" fmla="*/ 4525949 h 7112206"/>
              <a:gd name="connsiteX61" fmla="*/ 0 w 13387753"/>
              <a:gd name="connsiteY61" fmla="*/ 3950507 h 7112206"/>
              <a:gd name="connsiteX62" fmla="*/ 0 w 13387753"/>
              <a:gd name="connsiteY62" fmla="*/ 3375065 h 7112206"/>
              <a:gd name="connsiteX63" fmla="*/ 0 w 13387753"/>
              <a:gd name="connsiteY63" fmla="*/ 2941867 h 7112206"/>
              <a:gd name="connsiteX64" fmla="*/ 0 w 13387753"/>
              <a:gd name="connsiteY64" fmla="*/ 2366425 h 7112206"/>
              <a:gd name="connsiteX65" fmla="*/ 0 w 13387753"/>
              <a:gd name="connsiteY65" fmla="*/ 1648739 h 7112206"/>
              <a:gd name="connsiteX66" fmla="*/ 0 w 13387753"/>
              <a:gd name="connsiteY66" fmla="*/ 931052 h 7112206"/>
              <a:gd name="connsiteX67" fmla="*/ 0 w 13387753"/>
              <a:gd name="connsiteY67" fmla="*/ 0 h 711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3387753" h="7112206" fill="none" extrusionOk="0">
                <a:moveTo>
                  <a:pt x="0" y="0"/>
                </a:moveTo>
                <a:cubicBezTo>
                  <a:pt x="391608" y="-31744"/>
                  <a:pt x="475999" y="-18785"/>
                  <a:pt x="803265" y="0"/>
                </a:cubicBezTo>
                <a:cubicBezTo>
                  <a:pt x="1130531" y="18785"/>
                  <a:pt x="1212612" y="17677"/>
                  <a:pt x="1338775" y="0"/>
                </a:cubicBezTo>
                <a:cubicBezTo>
                  <a:pt x="1464938" y="-17677"/>
                  <a:pt x="1584164" y="-4883"/>
                  <a:pt x="1740408" y="0"/>
                </a:cubicBezTo>
                <a:cubicBezTo>
                  <a:pt x="1896652" y="4883"/>
                  <a:pt x="2252179" y="-22738"/>
                  <a:pt x="2543673" y="0"/>
                </a:cubicBezTo>
                <a:cubicBezTo>
                  <a:pt x="2835168" y="22738"/>
                  <a:pt x="3089191" y="8135"/>
                  <a:pt x="3480816" y="0"/>
                </a:cubicBezTo>
                <a:cubicBezTo>
                  <a:pt x="3872441" y="-8135"/>
                  <a:pt x="3785156" y="3285"/>
                  <a:pt x="3882448" y="0"/>
                </a:cubicBezTo>
                <a:cubicBezTo>
                  <a:pt x="3979740" y="-3285"/>
                  <a:pt x="4025248" y="10088"/>
                  <a:pt x="4150203" y="0"/>
                </a:cubicBezTo>
                <a:cubicBezTo>
                  <a:pt x="4275158" y="-10088"/>
                  <a:pt x="4525812" y="-17126"/>
                  <a:pt x="4685714" y="0"/>
                </a:cubicBezTo>
                <a:cubicBezTo>
                  <a:pt x="4845616" y="17126"/>
                  <a:pt x="5411822" y="12146"/>
                  <a:pt x="5622856" y="0"/>
                </a:cubicBezTo>
                <a:cubicBezTo>
                  <a:pt x="5833890" y="-12146"/>
                  <a:pt x="5879983" y="-19621"/>
                  <a:pt x="6024489" y="0"/>
                </a:cubicBezTo>
                <a:cubicBezTo>
                  <a:pt x="6168995" y="19621"/>
                  <a:pt x="6511838" y="5825"/>
                  <a:pt x="6827754" y="0"/>
                </a:cubicBezTo>
                <a:cubicBezTo>
                  <a:pt x="7143670" y="-5825"/>
                  <a:pt x="6991944" y="3655"/>
                  <a:pt x="7095509" y="0"/>
                </a:cubicBezTo>
                <a:cubicBezTo>
                  <a:pt x="7199074" y="-3655"/>
                  <a:pt x="7503557" y="10659"/>
                  <a:pt x="7764897" y="0"/>
                </a:cubicBezTo>
                <a:cubicBezTo>
                  <a:pt x="8026237" y="-10659"/>
                  <a:pt x="8315265" y="24365"/>
                  <a:pt x="8568162" y="0"/>
                </a:cubicBezTo>
                <a:cubicBezTo>
                  <a:pt x="8821059" y="-24365"/>
                  <a:pt x="8841237" y="12022"/>
                  <a:pt x="8969795" y="0"/>
                </a:cubicBezTo>
                <a:cubicBezTo>
                  <a:pt x="9098353" y="-12022"/>
                  <a:pt x="9345054" y="9049"/>
                  <a:pt x="9639182" y="0"/>
                </a:cubicBezTo>
                <a:cubicBezTo>
                  <a:pt x="9933310" y="-9049"/>
                  <a:pt x="9849077" y="8078"/>
                  <a:pt x="9906937" y="0"/>
                </a:cubicBezTo>
                <a:cubicBezTo>
                  <a:pt x="9964797" y="-8078"/>
                  <a:pt x="10471168" y="-19207"/>
                  <a:pt x="10844080" y="0"/>
                </a:cubicBezTo>
                <a:cubicBezTo>
                  <a:pt x="11216992" y="19207"/>
                  <a:pt x="11001136" y="-10789"/>
                  <a:pt x="11111835" y="0"/>
                </a:cubicBezTo>
                <a:cubicBezTo>
                  <a:pt x="11222534" y="10789"/>
                  <a:pt x="11646554" y="33634"/>
                  <a:pt x="11915100" y="0"/>
                </a:cubicBezTo>
                <a:cubicBezTo>
                  <a:pt x="12183646" y="-33634"/>
                  <a:pt x="12546461" y="13823"/>
                  <a:pt x="12718365" y="0"/>
                </a:cubicBezTo>
                <a:cubicBezTo>
                  <a:pt x="12890269" y="-13823"/>
                  <a:pt x="13094582" y="-16417"/>
                  <a:pt x="13387753" y="0"/>
                </a:cubicBezTo>
                <a:cubicBezTo>
                  <a:pt x="13402024" y="266353"/>
                  <a:pt x="13365340" y="446635"/>
                  <a:pt x="13387753" y="575442"/>
                </a:cubicBezTo>
                <a:cubicBezTo>
                  <a:pt x="13410166" y="704249"/>
                  <a:pt x="13369832" y="801807"/>
                  <a:pt x="13387753" y="1008640"/>
                </a:cubicBezTo>
                <a:cubicBezTo>
                  <a:pt x="13405674" y="1215473"/>
                  <a:pt x="13398160" y="1635501"/>
                  <a:pt x="13387753" y="1797448"/>
                </a:cubicBezTo>
                <a:cubicBezTo>
                  <a:pt x="13377346" y="1959395"/>
                  <a:pt x="13409640" y="2264790"/>
                  <a:pt x="13387753" y="2586257"/>
                </a:cubicBezTo>
                <a:cubicBezTo>
                  <a:pt x="13365866" y="2907724"/>
                  <a:pt x="13383168" y="2977037"/>
                  <a:pt x="13387753" y="3090577"/>
                </a:cubicBezTo>
                <a:cubicBezTo>
                  <a:pt x="13392338" y="3204117"/>
                  <a:pt x="13394511" y="3432600"/>
                  <a:pt x="13387753" y="3737141"/>
                </a:cubicBezTo>
                <a:cubicBezTo>
                  <a:pt x="13380995" y="4041682"/>
                  <a:pt x="13377414" y="3981274"/>
                  <a:pt x="13387753" y="4170339"/>
                </a:cubicBezTo>
                <a:cubicBezTo>
                  <a:pt x="13398092" y="4359404"/>
                  <a:pt x="13420776" y="4710661"/>
                  <a:pt x="13387753" y="4959147"/>
                </a:cubicBezTo>
                <a:cubicBezTo>
                  <a:pt x="13354730" y="5207633"/>
                  <a:pt x="13400349" y="5401666"/>
                  <a:pt x="13387753" y="5534589"/>
                </a:cubicBezTo>
                <a:cubicBezTo>
                  <a:pt x="13375157" y="5667512"/>
                  <a:pt x="13405556" y="5882197"/>
                  <a:pt x="13387753" y="6110032"/>
                </a:cubicBezTo>
                <a:cubicBezTo>
                  <a:pt x="13369950" y="6337867"/>
                  <a:pt x="13417379" y="6683954"/>
                  <a:pt x="13387753" y="7112206"/>
                </a:cubicBezTo>
                <a:cubicBezTo>
                  <a:pt x="13221332" y="7144769"/>
                  <a:pt x="13028177" y="7136992"/>
                  <a:pt x="12718365" y="7112206"/>
                </a:cubicBezTo>
                <a:cubicBezTo>
                  <a:pt x="12408553" y="7087420"/>
                  <a:pt x="12477959" y="7113941"/>
                  <a:pt x="12316733" y="7112206"/>
                </a:cubicBezTo>
                <a:cubicBezTo>
                  <a:pt x="12155507" y="7110471"/>
                  <a:pt x="11756604" y="7109669"/>
                  <a:pt x="11379590" y="7112206"/>
                </a:cubicBezTo>
                <a:cubicBezTo>
                  <a:pt x="11002576" y="7114743"/>
                  <a:pt x="10852442" y="7106130"/>
                  <a:pt x="10442447" y="7112206"/>
                </a:cubicBezTo>
                <a:cubicBezTo>
                  <a:pt x="10032452" y="7118282"/>
                  <a:pt x="9916846" y="7120647"/>
                  <a:pt x="9773060" y="7112206"/>
                </a:cubicBezTo>
                <a:cubicBezTo>
                  <a:pt x="9629274" y="7103765"/>
                  <a:pt x="9130998" y="7106340"/>
                  <a:pt x="8969795" y="7112206"/>
                </a:cubicBezTo>
                <a:cubicBezTo>
                  <a:pt x="8808593" y="7118072"/>
                  <a:pt x="8638006" y="7119785"/>
                  <a:pt x="8434284" y="7112206"/>
                </a:cubicBezTo>
                <a:cubicBezTo>
                  <a:pt x="8230562" y="7104627"/>
                  <a:pt x="8135271" y="7088515"/>
                  <a:pt x="7898774" y="7112206"/>
                </a:cubicBezTo>
                <a:cubicBezTo>
                  <a:pt x="7662277" y="7135898"/>
                  <a:pt x="7750548" y="7121311"/>
                  <a:pt x="7631019" y="7112206"/>
                </a:cubicBezTo>
                <a:cubicBezTo>
                  <a:pt x="7511490" y="7103101"/>
                  <a:pt x="7420070" y="7113303"/>
                  <a:pt x="7363264" y="7112206"/>
                </a:cubicBezTo>
                <a:cubicBezTo>
                  <a:pt x="7306458" y="7111109"/>
                  <a:pt x="6671034" y="7143130"/>
                  <a:pt x="6426121" y="7112206"/>
                </a:cubicBezTo>
                <a:cubicBezTo>
                  <a:pt x="6181208" y="7081282"/>
                  <a:pt x="6157153" y="7123730"/>
                  <a:pt x="5890611" y="7112206"/>
                </a:cubicBezTo>
                <a:cubicBezTo>
                  <a:pt x="5624069" y="7100683"/>
                  <a:pt x="5689679" y="7120775"/>
                  <a:pt x="5622856" y="7112206"/>
                </a:cubicBezTo>
                <a:cubicBezTo>
                  <a:pt x="5556033" y="7103637"/>
                  <a:pt x="5405423" y="7118466"/>
                  <a:pt x="5221224" y="7112206"/>
                </a:cubicBezTo>
                <a:cubicBezTo>
                  <a:pt x="5037025" y="7105946"/>
                  <a:pt x="4848230" y="7125168"/>
                  <a:pt x="4685714" y="7112206"/>
                </a:cubicBezTo>
                <a:cubicBezTo>
                  <a:pt x="4523198" y="7099245"/>
                  <a:pt x="4484751" y="7128276"/>
                  <a:pt x="4284081" y="7112206"/>
                </a:cubicBezTo>
                <a:cubicBezTo>
                  <a:pt x="4083411" y="7096136"/>
                  <a:pt x="3989729" y="7117026"/>
                  <a:pt x="3882448" y="7112206"/>
                </a:cubicBezTo>
                <a:cubicBezTo>
                  <a:pt x="3775167" y="7107386"/>
                  <a:pt x="3402294" y="7139655"/>
                  <a:pt x="2945306" y="7112206"/>
                </a:cubicBezTo>
                <a:cubicBezTo>
                  <a:pt x="2488318" y="7084757"/>
                  <a:pt x="2784054" y="7108558"/>
                  <a:pt x="2677551" y="7112206"/>
                </a:cubicBezTo>
                <a:cubicBezTo>
                  <a:pt x="2571049" y="7115854"/>
                  <a:pt x="2383291" y="7111545"/>
                  <a:pt x="2275918" y="7112206"/>
                </a:cubicBezTo>
                <a:cubicBezTo>
                  <a:pt x="2168545" y="7112867"/>
                  <a:pt x="1876309" y="7094124"/>
                  <a:pt x="1740408" y="7112206"/>
                </a:cubicBezTo>
                <a:cubicBezTo>
                  <a:pt x="1604507" y="7130289"/>
                  <a:pt x="1475203" y="7096307"/>
                  <a:pt x="1338775" y="7112206"/>
                </a:cubicBezTo>
                <a:cubicBezTo>
                  <a:pt x="1202347" y="7128105"/>
                  <a:pt x="355364" y="7133647"/>
                  <a:pt x="0" y="7112206"/>
                </a:cubicBezTo>
                <a:cubicBezTo>
                  <a:pt x="-424" y="7002876"/>
                  <a:pt x="13120" y="6856461"/>
                  <a:pt x="0" y="6679008"/>
                </a:cubicBezTo>
                <a:cubicBezTo>
                  <a:pt x="-13120" y="6501555"/>
                  <a:pt x="8081" y="6285011"/>
                  <a:pt x="0" y="5961322"/>
                </a:cubicBezTo>
                <a:cubicBezTo>
                  <a:pt x="-8081" y="5637633"/>
                  <a:pt x="14678" y="5548892"/>
                  <a:pt x="0" y="5314758"/>
                </a:cubicBezTo>
                <a:cubicBezTo>
                  <a:pt x="-14678" y="5080624"/>
                  <a:pt x="-9439" y="4734278"/>
                  <a:pt x="0" y="4525949"/>
                </a:cubicBezTo>
                <a:cubicBezTo>
                  <a:pt x="9439" y="4317620"/>
                  <a:pt x="16250" y="4208306"/>
                  <a:pt x="0" y="3950507"/>
                </a:cubicBezTo>
                <a:cubicBezTo>
                  <a:pt x="-16250" y="3692708"/>
                  <a:pt x="-899" y="3570064"/>
                  <a:pt x="0" y="3375065"/>
                </a:cubicBezTo>
                <a:cubicBezTo>
                  <a:pt x="899" y="3180066"/>
                  <a:pt x="-1754" y="3039743"/>
                  <a:pt x="0" y="2941867"/>
                </a:cubicBezTo>
                <a:cubicBezTo>
                  <a:pt x="1754" y="2843991"/>
                  <a:pt x="28421" y="2615981"/>
                  <a:pt x="0" y="2366425"/>
                </a:cubicBezTo>
                <a:cubicBezTo>
                  <a:pt x="-28421" y="2116869"/>
                  <a:pt x="23368" y="1937891"/>
                  <a:pt x="0" y="1648739"/>
                </a:cubicBezTo>
                <a:cubicBezTo>
                  <a:pt x="-23368" y="1359587"/>
                  <a:pt x="-16252" y="1181373"/>
                  <a:pt x="0" y="931052"/>
                </a:cubicBezTo>
                <a:cubicBezTo>
                  <a:pt x="16252" y="680731"/>
                  <a:pt x="-44201" y="187039"/>
                  <a:pt x="0" y="0"/>
                </a:cubicBezTo>
                <a:close/>
              </a:path>
              <a:path w="13387753" h="7112206" stroke="0" extrusionOk="0">
                <a:moveTo>
                  <a:pt x="0" y="0"/>
                </a:moveTo>
                <a:cubicBezTo>
                  <a:pt x="175051" y="10694"/>
                  <a:pt x="331387" y="-19826"/>
                  <a:pt x="535510" y="0"/>
                </a:cubicBezTo>
                <a:cubicBezTo>
                  <a:pt x="739633" y="19826"/>
                  <a:pt x="1178082" y="9763"/>
                  <a:pt x="1472653" y="0"/>
                </a:cubicBezTo>
                <a:cubicBezTo>
                  <a:pt x="1767224" y="-9763"/>
                  <a:pt x="1969090" y="5680"/>
                  <a:pt x="2275918" y="0"/>
                </a:cubicBezTo>
                <a:cubicBezTo>
                  <a:pt x="2582747" y="-5680"/>
                  <a:pt x="2529781" y="-5398"/>
                  <a:pt x="2677551" y="0"/>
                </a:cubicBezTo>
                <a:cubicBezTo>
                  <a:pt x="2825321" y="5398"/>
                  <a:pt x="3062805" y="15622"/>
                  <a:pt x="3346938" y="0"/>
                </a:cubicBezTo>
                <a:cubicBezTo>
                  <a:pt x="3631071" y="-15622"/>
                  <a:pt x="3493754" y="12239"/>
                  <a:pt x="3614693" y="0"/>
                </a:cubicBezTo>
                <a:cubicBezTo>
                  <a:pt x="3735632" y="-12239"/>
                  <a:pt x="3795906" y="-1545"/>
                  <a:pt x="3882448" y="0"/>
                </a:cubicBezTo>
                <a:cubicBezTo>
                  <a:pt x="3968991" y="1545"/>
                  <a:pt x="4479888" y="-29325"/>
                  <a:pt x="4819591" y="0"/>
                </a:cubicBezTo>
                <a:cubicBezTo>
                  <a:pt x="5159294" y="29325"/>
                  <a:pt x="5231529" y="-39765"/>
                  <a:pt x="5622856" y="0"/>
                </a:cubicBezTo>
                <a:cubicBezTo>
                  <a:pt x="6014183" y="39765"/>
                  <a:pt x="5803019" y="-8814"/>
                  <a:pt x="5890611" y="0"/>
                </a:cubicBezTo>
                <a:cubicBezTo>
                  <a:pt x="5978203" y="8814"/>
                  <a:pt x="6539558" y="-45903"/>
                  <a:pt x="6827754" y="0"/>
                </a:cubicBezTo>
                <a:cubicBezTo>
                  <a:pt x="7115950" y="45903"/>
                  <a:pt x="7326611" y="18445"/>
                  <a:pt x="7497142" y="0"/>
                </a:cubicBezTo>
                <a:cubicBezTo>
                  <a:pt x="7667673" y="-18445"/>
                  <a:pt x="8006191" y="-7219"/>
                  <a:pt x="8166529" y="0"/>
                </a:cubicBezTo>
                <a:cubicBezTo>
                  <a:pt x="8326867" y="7219"/>
                  <a:pt x="8647619" y="26549"/>
                  <a:pt x="8835917" y="0"/>
                </a:cubicBezTo>
                <a:cubicBezTo>
                  <a:pt x="9024215" y="-26549"/>
                  <a:pt x="9449165" y="41199"/>
                  <a:pt x="9773060" y="0"/>
                </a:cubicBezTo>
                <a:cubicBezTo>
                  <a:pt x="10096955" y="-41199"/>
                  <a:pt x="9919195" y="-1938"/>
                  <a:pt x="10040815" y="0"/>
                </a:cubicBezTo>
                <a:cubicBezTo>
                  <a:pt x="10162436" y="1938"/>
                  <a:pt x="10460644" y="28368"/>
                  <a:pt x="10710202" y="0"/>
                </a:cubicBezTo>
                <a:cubicBezTo>
                  <a:pt x="10959760" y="-28368"/>
                  <a:pt x="10993201" y="-15127"/>
                  <a:pt x="11111835" y="0"/>
                </a:cubicBezTo>
                <a:cubicBezTo>
                  <a:pt x="11230469" y="15127"/>
                  <a:pt x="11350162" y="-5273"/>
                  <a:pt x="11513468" y="0"/>
                </a:cubicBezTo>
                <a:cubicBezTo>
                  <a:pt x="11676774" y="5273"/>
                  <a:pt x="11964879" y="-31397"/>
                  <a:pt x="12316733" y="0"/>
                </a:cubicBezTo>
                <a:cubicBezTo>
                  <a:pt x="12668587" y="31397"/>
                  <a:pt x="12492655" y="4695"/>
                  <a:pt x="12584488" y="0"/>
                </a:cubicBezTo>
                <a:cubicBezTo>
                  <a:pt x="12676321" y="-4695"/>
                  <a:pt x="13032805" y="36540"/>
                  <a:pt x="13387753" y="0"/>
                </a:cubicBezTo>
                <a:cubicBezTo>
                  <a:pt x="13372781" y="277757"/>
                  <a:pt x="13365701" y="379740"/>
                  <a:pt x="13387753" y="717686"/>
                </a:cubicBezTo>
                <a:cubicBezTo>
                  <a:pt x="13409805" y="1055632"/>
                  <a:pt x="13382758" y="951734"/>
                  <a:pt x="13387753" y="1150884"/>
                </a:cubicBezTo>
                <a:cubicBezTo>
                  <a:pt x="13392748" y="1350034"/>
                  <a:pt x="13384490" y="1664929"/>
                  <a:pt x="13387753" y="1868570"/>
                </a:cubicBezTo>
                <a:cubicBezTo>
                  <a:pt x="13391016" y="2072211"/>
                  <a:pt x="13365557" y="2317019"/>
                  <a:pt x="13387753" y="2657379"/>
                </a:cubicBezTo>
                <a:cubicBezTo>
                  <a:pt x="13409949" y="2997739"/>
                  <a:pt x="13395237" y="2971199"/>
                  <a:pt x="13387753" y="3090577"/>
                </a:cubicBezTo>
                <a:cubicBezTo>
                  <a:pt x="13380269" y="3209955"/>
                  <a:pt x="13361740" y="3471803"/>
                  <a:pt x="13387753" y="3666019"/>
                </a:cubicBezTo>
                <a:cubicBezTo>
                  <a:pt x="13413766" y="3860235"/>
                  <a:pt x="13378183" y="4129146"/>
                  <a:pt x="13387753" y="4312583"/>
                </a:cubicBezTo>
                <a:cubicBezTo>
                  <a:pt x="13397323" y="4496020"/>
                  <a:pt x="13395332" y="4571979"/>
                  <a:pt x="13387753" y="4816903"/>
                </a:cubicBezTo>
                <a:cubicBezTo>
                  <a:pt x="13380174" y="5061827"/>
                  <a:pt x="13399219" y="5260660"/>
                  <a:pt x="13387753" y="5392345"/>
                </a:cubicBezTo>
                <a:cubicBezTo>
                  <a:pt x="13376287" y="5524030"/>
                  <a:pt x="13405024" y="5940050"/>
                  <a:pt x="13387753" y="6181154"/>
                </a:cubicBezTo>
                <a:cubicBezTo>
                  <a:pt x="13370482" y="6422258"/>
                  <a:pt x="13430984" y="6731343"/>
                  <a:pt x="13387753" y="7112206"/>
                </a:cubicBezTo>
                <a:cubicBezTo>
                  <a:pt x="13188122" y="7123856"/>
                  <a:pt x="12980589" y="7126227"/>
                  <a:pt x="12852243" y="7112206"/>
                </a:cubicBezTo>
                <a:cubicBezTo>
                  <a:pt x="12723897" y="7098186"/>
                  <a:pt x="12395758" y="7130623"/>
                  <a:pt x="12182855" y="7112206"/>
                </a:cubicBezTo>
                <a:cubicBezTo>
                  <a:pt x="11969952" y="7093789"/>
                  <a:pt x="11531511" y="7078879"/>
                  <a:pt x="11245713" y="7112206"/>
                </a:cubicBezTo>
                <a:cubicBezTo>
                  <a:pt x="10959915" y="7145533"/>
                  <a:pt x="10732177" y="7101742"/>
                  <a:pt x="10576325" y="7112206"/>
                </a:cubicBezTo>
                <a:cubicBezTo>
                  <a:pt x="10420473" y="7122670"/>
                  <a:pt x="10036877" y="7097330"/>
                  <a:pt x="9773060" y="7112206"/>
                </a:cubicBezTo>
                <a:cubicBezTo>
                  <a:pt x="9509243" y="7127082"/>
                  <a:pt x="9317540" y="7130112"/>
                  <a:pt x="9103672" y="7112206"/>
                </a:cubicBezTo>
                <a:cubicBezTo>
                  <a:pt x="8889804" y="7094300"/>
                  <a:pt x="8605709" y="7144651"/>
                  <a:pt x="8434284" y="7112206"/>
                </a:cubicBezTo>
                <a:cubicBezTo>
                  <a:pt x="8262859" y="7079761"/>
                  <a:pt x="7983481" y="7109783"/>
                  <a:pt x="7631019" y="7112206"/>
                </a:cubicBezTo>
                <a:cubicBezTo>
                  <a:pt x="7278557" y="7114629"/>
                  <a:pt x="7159327" y="7156718"/>
                  <a:pt x="6693877" y="7112206"/>
                </a:cubicBezTo>
                <a:cubicBezTo>
                  <a:pt x="6228427" y="7067694"/>
                  <a:pt x="6465504" y="7117392"/>
                  <a:pt x="6292244" y="7112206"/>
                </a:cubicBezTo>
                <a:cubicBezTo>
                  <a:pt x="6118984" y="7107020"/>
                  <a:pt x="5998630" y="7088294"/>
                  <a:pt x="5756734" y="7112206"/>
                </a:cubicBezTo>
                <a:cubicBezTo>
                  <a:pt x="5514838" y="7136119"/>
                  <a:pt x="5354518" y="7120160"/>
                  <a:pt x="5221224" y="7112206"/>
                </a:cubicBezTo>
                <a:cubicBezTo>
                  <a:pt x="5087930" y="7104253"/>
                  <a:pt x="4932540" y="7137740"/>
                  <a:pt x="4685714" y="7112206"/>
                </a:cubicBezTo>
                <a:cubicBezTo>
                  <a:pt x="4438888" y="7086673"/>
                  <a:pt x="4362529" y="7110754"/>
                  <a:pt x="4150203" y="7112206"/>
                </a:cubicBezTo>
                <a:cubicBezTo>
                  <a:pt x="3937877" y="7113658"/>
                  <a:pt x="3617517" y="7108745"/>
                  <a:pt x="3213061" y="7112206"/>
                </a:cubicBezTo>
                <a:cubicBezTo>
                  <a:pt x="2808605" y="7115667"/>
                  <a:pt x="2811104" y="7128668"/>
                  <a:pt x="2677551" y="7112206"/>
                </a:cubicBezTo>
                <a:cubicBezTo>
                  <a:pt x="2543998" y="7095745"/>
                  <a:pt x="2051679" y="7149198"/>
                  <a:pt x="1740408" y="7112206"/>
                </a:cubicBezTo>
                <a:cubicBezTo>
                  <a:pt x="1429137" y="7075214"/>
                  <a:pt x="1369708" y="7097790"/>
                  <a:pt x="1071020" y="7112206"/>
                </a:cubicBezTo>
                <a:cubicBezTo>
                  <a:pt x="772332" y="7126622"/>
                  <a:pt x="432080" y="7092477"/>
                  <a:pt x="0" y="7112206"/>
                </a:cubicBezTo>
                <a:cubicBezTo>
                  <a:pt x="-4687" y="6997774"/>
                  <a:pt x="5118" y="6878488"/>
                  <a:pt x="0" y="6679008"/>
                </a:cubicBezTo>
                <a:cubicBezTo>
                  <a:pt x="-5118" y="6479528"/>
                  <a:pt x="6834" y="6432031"/>
                  <a:pt x="0" y="6245810"/>
                </a:cubicBezTo>
                <a:cubicBezTo>
                  <a:pt x="-6834" y="6059589"/>
                  <a:pt x="20910" y="5674653"/>
                  <a:pt x="0" y="5528124"/>
                </a:cubicBezTo>
                <a:cubicBezTo>
                  <a:pt x="-20910" y="5381595"/>
                  <a:pt x="11677" y="4983495"/>
                  <a:pt x="0" y="4810438"/>
                </a:cubicBezTo>
                <a:cubicBezTo>
                  <a:pt x="-11677" y="4637381"/>
                  <a:pt x="34544" y="4262799"/>
                  <a:pt x="0" y="4092751"/>
                </a:cubicBezTo>
                <a:cubicBezTo>
                  <a:pt x="-34544" y="3922703"/>
                  <a:pt x="22417" y="3615127"/>
                  <a:pt x="0" y="3375065"/>
                </a:cubicBezTo>
                <a:cubicBezTo>
                  <a:pt x="-22417" y="3135003"/>
                  <a:pt x="-2096" y="2977655"/>
                  <a:pt x="0" y="2657379"/>
                </a:cubicBezTo>
                <a:cubicBezTo>
                  <a:pt x="2096" y="2337103"/>
                  <a:pt x="-6559" y="2258649"/>
                  <a:pt x="0" y="2153059"/>
                </a:cubicBezTo>
                <a:cubicBezTo>
                  <a:pt x="6559" y="2047469"/>
                  <a:pt x="9988" y="1822763"/>
                  <a:pt x="0" y="1719861"/>
                </a:cubicBezTo>
                <a:cubicBezTo>
                  <a:pt x="-9988" y="1616959"/>
                  <a:pt x="12266" y="1354667"/>
                  <a:pt x="0" y="1215541"/>
                </a:cubicBezTo>
                <a:cubicBezTo>
                  <a:pt x="-12266" y="1076415"/>
                  <a:pt x="-26662" y="888640"/>
                  <a:pt x="0" y="640099"/>
                </a:cubicBezTo>
                <a:cubicBezTo>
                  <a:pt x="26662" y="391558"/>
                  <a:pt x="-8252" y="195771"/>
                  <a:pt x="0" y="0"/>
                </a:cubicBezTo>
                <a:close/>
              </a:path>
            </a:pathLst>
          </a:custGeom>
          <a:ln w="28575">
            <a:extLst>
              <a:ext uri="{C807C97D-BFC1-408E-A445-0C87EB9F89A2}">
                <ask:lineSketchStyleProps xmlns:ask="http://schemas.microsoft.com/office/drawing/2018/sketchyshapes" sd="716581351">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p>
        </p:txBody>
      </p:sp>
      <p:sp>
        <p:nvSpPr>
          <p:cNvPr id="10" name="图形">
            <a:extLst>
              <a:ext uri="{FF2B5EF4-FFF2-40B4-BE49-F238E27FC236}">
                <a16:creationId xmlns:a16="http://schemas.microsoft.com/office/drawing/2014/main" id="{BEBA044A-47A3-EC5F-FC9E-4732B4258AF2}"/>
              </a:ext>
            </a:extLst>
          </p:cNvPr>
          <p:cNvSpPr/>
          <p:nvPr>
            <p:custDataLst>
              <p:tags r:id="rId1"/>
            </p:custDataLst>
          </p:nvPr>
        </p:nvSpPr>
        <p:spPr>
          <a:xfrm>
            <a:off x="-609373" y="379786"/>
            <a:ext cx="4646442"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dirty="0">
                <a:solidFill>
                  <a:srgbClr val="FFFFFF"/>
                </a:solidFill>
                <a:latin typeface="Calibri"/>
                <a:ea typeface="標楷體"/>
                <a:cs typeface="Calibri"/>
              </a:rPr>
              <a:t>  </a:t>
            </a:r>
            <a:r>
              <a:rPr lang="zh-TW" sz="4800" b="1" dirty="0">
                <a:solidFill>
                  <a:srgbClr val="FFFFFF"/>
                </a:solidFill>
                <a:latin typeface="Calibri"/>
                <a:ea typeface="標楷體"/>
                <a:cs typeface="Calibri"/>
              </a:rPr>
              <a:t>預期成果</a:t>
            </a:r>
            <a:endParaRPr lang="zh-TW" dirty="0"/>
          </a:p>
        </p:txBody>
      </p:sp>
      <p:sp>
        <p:nvSpPr>
          <p:cNvPr id="2" name="文字方塊 1">
            <a:extLst>
              <a:ext uri="{FF2B5EF4-FFF2-40B4-BE49-F238E27FC236}">
                <a16:creationId xmlns:a16="http://schemas.microsoft.com/office/drawing/2014/main" id="{07E3048E-E2AB-03C7-3D56-7F7E0C6A8B2D}"/>
              </a:ext>
            </a:extLst>
          </p:cNvPr>
          <p:cNvSpPr txBox="1"/>
          <p:nvPr/>
        </p:nvSpPr>
        <p:spPr>
          <a:xfrm>
            <a:off x="1496580" y="1982837"/>
            <a:ext cx="12084214" cy="5187254"/>
          </a:xfrm>
          <a:prstGeom prst="rect">
            <a:avLst/>
          </a:prstGeom>
          <a:noFill/>
        </p:spPr>
        <p:txBody>
          <a:bodyPr wrap="square" rtlCol="0">
            <a:spAutoFit/>
          </a:bodyPr>
          <a:lstStyle/>
          <a:p>
            <a:pPr marL="457200" indent="-457200">
              <a:lnSpc>
                <a:spcPct val="150000"/>
              </a:lnSpc>
              <a:buFont typeface="+mj-lt"/>
              <a:buAutoNum type="arabicPeriod"/>
            </a:pP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設計目標：</a:t>
            </a:r>
            <a:br>
              <a:rPr lang="zh-TW" altLang="en-US" sz="2800" dirty="0">
                <a:latin typeface="標楷體" panose="03000509000000000000" pitchFamily="65" charset="-120"/>
                <a:ea typeface="標楷體" panose="03000509000000000000" pitchFamily="65" charset="-120"/>
                <a:cs typeface="Times New Roman" panose="02020603050405020304" pitchFamily="18" charset="0"/>
              </a:rPr>
            </a:br>
            <a:r>
              <a:rPr lang="en-US" altLang="zh-TW" sz="2800"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以簡約直觀的網頁介面為核心，提供醫師高效率的眼科輔助診斷工具</a:t>
            </a:r>
            <a:endParaRPr lang="en-US" altLang="zh-TW" sz="2800" dirty="0">
              <a:latin typeface="標楷體" panose="03000509000000000000" pitchFamily="65" charset="-120"/>
              <a:ea typeface="標楷體" panose="03000509000000000000" pitchFamily="65" charset="-120"/>
              <a:cs typeface="Times New Roman" panose="02020603050405020304" pitchFamily="18" charset="0"/>
            </a:endParaRPr>
          </a:p>
          <a:p>
            <a:pPr marL="457200" indent="-457200">
              <a:lnSpc>
                <a:spcPct val="150000"/>
              </a:lnSpc>
              <a:buFont typeface="+mj-lt"/>
              <a:buAutoNum type="arabicPeriod"/>
            </a:pPr>
            <a:endParaRPr lang="en-US" altLang="zh-TW" sz="2800" dirty="0">
              <a:latin typeface="標楷體" panose="03000509000000000000" pitchFamily="65" charset="-120"/>
              <a:ea typeface="標楷體" panose="03000509000000000000" pitchFamily="65" charset="-120"/>
              <a:cs typeface="Times New Roman" panose="02020603050405020304" pitchFamily="18" charset="0"/>
            </a:endParaRPr>
          </a:p>
          <a:p>
            <a:pPr marL="457200" indent="-457200">
              <a:lnSpc>
                <a:spcPct val="150000"/>
              </a:lnSpc>
              <a:buFont typeface="+mj-lt"/>
              <a:buAutoNum type="arabicPeriod"/>
            </a:pP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核心功能包含：</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a:p>
            <a:pPr marL="720000" lvl="1" indent="36000">
              <a:lnSpc>
                <a:spcPct val="150000"/>
              </a:lnSpc>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 患者資料管理</a:t>
            </a:r>
          </a:p>
          <a:p>
            <a:pPr marL="720000" lvl="1" indent="36000">
              <a:lnSpc>
                <a:spcPct val="150000"/>
              </a:lnSpc>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 診斷結果儲存與追蹤</a:t>
            </a:r>
          </a:p>
          <a:p>
            <a:pPr marL="720000" lvl="1" indent="36000">
              <a:lnSpc>
                <a:spcPct val="150000"/>
              </a:lnSpc>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 風險分析系統</a:t>
            </a:r>
          </a:p>
          <a:p>
            <a:pPr marL="720000" lvl="1" indent="36000">
              <a:lnSpc>
                <a:spcPct val="150000"/>
              </a:lnSpc>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 回診提醒通知機制</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828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34E42-5C6D-708E-1F81-179DA90D18F9}"/>
            </a:ext>
          </a:extLst>
        </p:cNvPr>
        <p:cNvGrpSpPr/>
        <p:nvPr/>
      </p:nvGrpSpPr>
      <p:grpSpPr>
        <a:xfrm>
          <a:off x="0" y="0"/>
          <a:ext cx="0" cy="0"/>
          <a:chOff x="0" y="0"/>
          <a:chExt cx="0" cy="0"/>
        </a:xfrm>
      </p:grpSpPr>
      <p:sp>
        <p:nvSpPr>
          <p:cNvPr id="26" name="椭圆 25">
            <a:extLst>
              <a:ext uri="{FF2B5EF4-FFF2-40B4-BE49-F238E27FC236}">
                <a16:creationId xmlns:a16="http://schemas.microsoft.com/office/drawing/2014/main" id="{312FC2EB-C16F-E589-6894-28FC80472583}"/>
              </a:ext>
            </a:extLst>
          </p:cNvPr>
          <p:cNvSpPr/>
          <p:nvPr/>
        </p:nvSpPr>
        <p:spPr>
          <a:xfrm>
            <a:off x="12100123" y="-654400"/>
            <a:ext cx="2194560" cy="2194560"/>
          </a:xfrm>
          <a:prstGeom prst="ellipse">
            <a:avLst/>
          </a:prstGeom>
          <a:solidFill>
            <a:schemeClr val="accent2">
              <a:alpha val="27000"/>
            </a:schemeClr>
          </a:solidFill>
          <a:ln>
            <a:noFill/>
          </a:ln>
          <a:effectLst>
            <a:outerShdw blurRad="495300" dist="38100" dir="2700000" sx="101000" sy="101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pic>
        <p:nvPicPr>
          <p:cNvPr id="23" name="图片 22" descr="5c777ca7a1b06-01">
            <a:extLst>
              <a:ext uri="{FF2B5EF4-FFF2-40B4-BE49-F238E27FC236}">
                <a16:creationId xmlns:a16="http://schemas.microsoft.com/office/drawing/2014/main" id="{95E8C0F1-0181-DC13-326B-5674B3C26D30}"/>
              </a:ext>
            </a:extLst>
          </p:cNvPr>
          <p:cNvPicPr>
            <a:picLocks noChangeAspect="1"/>
          </p:cNvPicPr>
          <p:nvPr/>
        </p:nvPicPr>
        <p:blipFill>
          <a:blip r:embed="rId3">
            <a:duotone>
              <a:schemeClr val="accent1">
                <a:shade val="45000"/>
                <a:satMod val="135000"/>
              </a:schemeClr>
              <a:prstClr val="white"/>
            </a:duotone>
          </a:blip>
          <a:stretch>
            <a:fillRect/>
          </a:stretch>
        </p:blipFill>
        <p:spPr>
          <a:xfrm>
            <a:off x="11680972" y="5031727"/>
            <a:ext cx="4750603" cy="4784598"/>
          </a:xfrm>
          <a:prstGeom prst="rect">
            <a:avLst/>
          </a:prstGeom>
        </p:spPr>
      </p:pic>
      <p:sp>
        <p:nvSpPr>
          <p:cNvPr id="24" name="椭圆 23">
            <a:extLst>
              <a:ext uri="{FF2B5EF4-FFF2-40B4-BE49-F238E27FC236}">
                <a16:creationId xmlns:a16="http://schemas.microsoft.com/office/drawing/2014/main" id="{B842225E-4E85-382B-BABB-105BD1D2C2FB}"/>
              </a:ext>
            </a:extLst>
          </p:cNvPr>
          <p:cNvSpPr/>
          <p:nvPr/>
        </p:nvSpPr>
        <p:spPr>
          <a:xfrm>
            <a:off x="-625529" y="7482514"/>
            <a:ext cx="1237128" cy="1237128"/>
          </a:xfrm>
          <a:prstGeom prst="ellipse">
            <a:avLst/>
          </a:prstGeom>
          <a:noFill/>
          <a:ln w="317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10FAB35A-817F-BB59-0CC1-57087C0C9895}"/>
              </a:ext>
            </a:extLst>
          </p:cNvPr>
          <p:cNvSpPr/>
          <p:nvPr/>
        </p:nvSpPr>
        <p:spPr>
          <a:xfrm>
            <a:off x="-1468422" y="-2213113"/>
            <a:ext cx="4388525" cy="43885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8F3F4C0-D710-AF64-2FB2-0D28F21711F0}"/>
              </a:ext>
            </a:extLst>
          </p:cNvPr>
          <p:cNvSpPr txBox="1"/>
          <p:nvPr/>
        </p:nvSpPr>
        <p:spPr>
          <a:xfrm>
            <a:off x="1860750" y="2774082"/>
            <a:ext cx="627864" cy="2392733"/>
          </a:xfrm>
          <a:prstGeom prst="rect">
            <a:avLst/>
          </a:prstGeom>
          <a:noFill/>
        </p:spPr>
        <p:txBody>
          <a:bodyPr vert="eaVert"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en-US" altLang="zh-CN" sz="2880" dirty="0">
                <a:latin typeface="微软雅黑" panose="020B0503020204020204" pitchFamily="34" charset="-122"/>
                <a:ea typeface="微软雅黑" panose="020B0503020204020204" pitchFamily="34" charset="-122"/>
              </a:rPr>
              <a:t>CONTNENTS</a:t>
            </a:r>
            <a:endParaRPr lang="zh-CN" altLang="en-US" sz="2880" dirty="0">
              <a:latin typeface="微软雅黑" panose="020B0503020204020204" pitchFamily="34" charset="-122"/>
              <a:ea typeface="微软雅黑" panose="020B0503020204020204" pitchFamily="34" charset="-122"/>
            </a:endParaRPr>
          </a:p>
        </p:txBody>
      </p:sp>
      <p:sp>
        <p:nvSpPr>
          <p:cNvPr id="22" name="TextBox 4">
            <a:extLst>
              <a:ext uri="{FF2B5EF4-FFF2-40B4-BE49-F238E27FC236}">
                <a16:creationId xmlns:a16="http://schemas.microsoft.com/office/drawing/2014/main" id="{4D161B0F-2D00-C9C8-7B89-F743A9FED0FA}"/>
              </a:ext>
            </a:extLst>
          </p:cNvPr>
          <p:cNvSpPr txBox="1"/>
          <p:nvPr/>
        </p:nvSpPr>
        <p:spPr>
          <a:xfrm>
            <a:off x="1" y="7"/>
            <a:ext cx="725840" cy="134717"/>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nSpc>
                <a:spcPct val="200000"/>
              </a:lnSpc>
            </a:pPr>
            <a:r>
              <a:rPr lang="zh-CN" altLang="en-US" sz="162">
                <a:solidFill>
                  <a:schemeClr val="tx1">
                    <a:alpha val="0"/>
                  </a:schemeClr>
                </a:solidFill>
                <a:latin typeface="微软雅黑" panose="020B0503020204020204" pitchFamily="34" charset="-122"/>
                <a:ea typeface="微软雅黑" panose="020B0503020204020204" pitchFamily="34" charset="-122"/>
              </a:rPr>
              <a:t>行业</a:t>
            </a:r>
            <a:r>
              <a:rPr lang="en-US" altLang="zh-CN" sz="162">
                <a:solidFill>
                  <a:schemeClr val="tx1">
                    <a:alpha val="0"/>
                  </a:schemeClr>
                </a:solidFill>
                <a:latin typeface="微软雅黑" panose="020B0503020204020204" pitchFamily="34" charset="-122"/>
                <a:ea typeface="微软雅黑" panose="020B0503020204020204" pitchFamily="34" charset="-122"/>
              </a:rPr>
              <a:t>PPT</a:t>
            </a:r>
            <a:r>
              <a:rPr lang="zh-CN" altLang="en-US" sz="162">
                <a:solidFill>
                  <a:schemeClr val="tx1">
                    <a:alpha val="0"/>
                  </a:schemeClr>
                </a:solidFill>
                <a:latin typeface="微软雅黑" panose="020B0503020204020204" pitchFamily="34" charset="-122"/>
                <a:ea typeface="微软雅黑" panose="020B0503020204020204" pitchFamily="34" charset="-122"/>
              </a:rPr>
              <a:t>模板</a:t>
            </a:r>
            <a:r>
              <a:rPr lang="en-US" altLang="zh-CN" sz="162">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51" name="任意多边形: 形状 50">
            <a:extLst>
              <a:ext uri="{FF2B5EF4-FFF2-40B4-BE49-F238E27FC236}">
                <a16:creationId xmlns:a16="http://schemas.microsoft.com/office/drawing/2014/main" id="{B9894FA5-65D4-1CEF-E80C-B4B59A8EB564}"/>
              </a:ext>
            </a:extLst>
          </p:cNvPr>
          <p:cNvSpPr/>
          <p:nvPr/>
        </p:nvSpPr>
        <p:spPr>
          <a:xfrm>
            <a:off x="1392072" y="687847"/>
            <a:ext cx="12597403" cy="6927605"/>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grpSp>
        <p:nvGrpSpPr>
          <p:cNvPr id="7" name="群組 6">
            <a:extLst>
              <a:ext uri="{FF2B5EF4-FFF2-40B4-BE49-F238E27FC236}">
                <a16:creationId xmlns:a16="http://schemas.microsoft.com/office/drawing/2014/main" id="{53A0D7A7-40A9-4098-B619-EB1D505C4D55}"/>
              </a:ext>
            </a:extLst>
          </p:cNvPr>
          <p:cNvGrpSpPr/>
          <p:nvPr/>
        </p:nvGrpSpPr>
        <p:grpSpPr>
          <a:xfrm>
            <a:off x="8896939" y="924626"/>
            <a:ext cx="4765770" cy="3751983"/>
            <a:chOff x="8896939" y="924626"/>
            <a:chExt cx="4765770" cy="3806339"/>
          </a:xfrm>
        </p:grpSpPr>
        <p:sp>
          <p:nvSpPr>
            <p:cNvPr id="62" name="矩形: 圆角 10">
              <a:extLst>
                <a:ext uri="{FF2B5EF4-FFF2-40B4-BE49-F238E27FC236}">
                  <a16:creationId xmlns:a16="http://schemas.microsoft.com/office/drawing/2014/main" id="{5BE9D0C1-66AA-40DE-914B-1EFE45A8BB13}"/>
                </a:ext>
              </a:extLst>
            </p:cNvPr>
            <p:cNvSpPr/>
            <p:nvPr/>
          </p:nvSpPr>
          <p:spPr>
            <a:xfrm>
              <a:off x="9254940" y="1252362"/>
              <a:ext cx="4407769" cy="3478603"/>
            </a:xfrm>
            <a:prstGeom prst="roundRect">
              <a:avLst>
                <a:gd name="adj" fmla="val 10454"/>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300" b="1">
                <a:solidFill>
                  <a:schemeClr val="tx2"/>
                </a:solidFill>
                <a:latin typeface="華康談楷體W5" panose="03000509000000000000" pitchFamily="65" charset="-120"/>
                <a:ea typeface="華康談楷體W5" panose="03000509000000000000" pitchFamily="65" charset="-120"/>
              </a:endParaRPr>
            </a:p>
          </p:txBody>
        </p:sp>
        <p:sp>
          <p:nvSpPr>
            <p:cNvPr id="63" name="矩形: 圆角 46">
              <a:extLst>
                <a:ext uri="{FF2B5EF4-FFF2-40B4-BE49-F238E27FC236}">
                  <a16:creationId xmlns:a16="http://schemas.microsoft.com/office/drawing/2014/main" id="{82EF92FF-3AFE-4402-8178-1C8406795D08}"/>
                </a:ext>
              </a:extLst>
            </p:cNvPr>
            <p:cNvSpPr/>
            <p:nvPr/>
          </p:nvSpPr>
          <p:spPr>
            <a:xfrm>
              <a:off x="8896939" y="924626"/>
              <a:ext cx="799200" cy="799200"/>
            </a:xfrm>
            <a:prstGeom prst="roundRect">
              <a:avLst>
                <a:gd name="adj" fmla="val 50000"/>
              </a:avLst>
            </a:prstGeom>
            <a:solidFill>
              <a:schemeClr val="accent5">
                <a:lumMod val="20000"/>
                <a:lumOff val="80000"/>
              </a:schemeClr>
            </a:solidFill>
            <a:ln>
              <a:solidFill>
                <a:schemeClr val="accent1">
                  <a:lumMod val="75000"/>
                </a:schemeClr>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4400" spc="240" dirty="0">
                  <a:solidFill>
                    <a:schemeClr val="accent1">
                      <a:lumMod val="75000"/>
                    </a:schemeClr>
                  </a:solidFill>
                  <a:latin typeface="華康硬黑體W7外字集" panose="020B0709000000000000" pitchFamily="49" charset="-120"/>
                  <a:ea typeface="華康硬黑體W7外字集" panose="020B0709000000000000" pitchFamily="49" charset="-120"/>
                  <a:cs typeface="Leelawadee UI Semilight" panose="020B0402040204020203" pitchFamily="34" charset="-34"/>
                  <a:sym typeface="思源黑体 CN Regular" panose="020B0500000000000000" pitchFamily="34" charset="-122"/>
                </a:rPr>
                <a:t>3</a:t>
              </a:r>
              <a:endParaRPr lang="en-US" altLang="zh-CN" sz="4400" spc="240" dirty="0">
                <a:solidFill>
                  <a:schemeClr val="accent1">
                    <a:lumMod val="75000"/>
                  </a:schemeClr>
                </a:solidFill>
                <a:latin typeface="華康硬黑體W7外字集" panose="020B0709000000000000" pitchFamily="49" charset="-120"/>
                <a:ea typeface="華康硬黑體W7外字集" panose="020B0709000000000000" pitchFamily="49" charset="-120"/>
                <a:cs typeface="Leelawadee UI Semilight" panose="020B0402040204020203" pitchFamily="34" charset="-34"/>
                <a:sym typeface="思源黑体 CN Regular" panose="020B0500000000000000" pitchFamily="34" charset="-122"/>
              </a:endParaRPr>
            </a:p>
          </p:txBody>
        </p:sp>
        <p:sp>
          <p:nvSpPr>
            <p:cNvPr id="36" name="文字方塊 35">
              <a:extLst>
                <a:ext uri="{FF2B5EF4-FFF2-40B4-BE49-F238E27FC236}">
                  <a16:creationId xmlns:a16="http://schemas.microsoft.com/office/drawing/2014/main" id="{C65EA5E5-B61E-BD75-90E8-960E05F68221}"/>
                </a:ext>
              </a:extLst>
            </p:cNvPr>
            <p:cNvSpPr txBox="1"/>
            <p:nvPr/>
          </p:nvSpPr>
          <p:spPr>
            <a:xfrm>
              <a:off x="9780913" y="2477945"/>
              <a:ext cx="331796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200" dirty="0">
                  <a:solidFill>
                    <a:schemeClr val="accent1"/>
                  </a:solidFill>
                  <a:latin typeface="華康談楷體W5" panose="03000509000000000000" pitchFamily="65" charset="-120"/>
                  <a:ea typeface="華康談楷體W5" panose="03000509000000000000" pitchFamily="65" charset="-120"/>
                </a:rPr>
                <a:t>資料預處理設定</a:t>
              </a:r>
              <a:endParaRPr lang="en-US" altLang="zh-TW" sz="3200" dirty="0">
                <a:solidFill>
                  <a:schemeClr val="accent1"/>
                </a:solidFill>
                <a:latin typeface="華康談楷體W5" panose="03000509000000000000" pitchFamily="65" charset="-120"/>
                <a:ea typeface="華康談楷體W5" panose="03000509000000000000" pitchFamily="65" charset="-120"/>
              </a:endParaRPr>
            </a:p>
            <a:p>
              <a:pPr algn="ctr"/>
              <a:r>
                <a:rPr lang="zh-TW" altLang="en-US" sz="3200" dirty="0">
                  <a:solidFill>
                    <a:schemeClr val="accent1"/>
                  </a:solidFill>
                  <a:latin typeface="華康談楷體W5" panose="03000509000000000000" pitchFamily="65" charset="-120"/>
                  <a:ea typeface="華康談楷體W5" panose="03000509000000000000" pitchFamily="65" charset="-120"/>
                </a:rPr>
                <a:t>模型訓練架構</a:t>
              </a:r>
              <a:endParaRPr lang="en-US" altLang="zh-TW" sz="3200" dirty="0">
                <a:solidFill>
                  <a:schemeClr val="accent1"/>
                </a:solidFill>
                <a:latin typeface="華康談楷體W5" panose="03000509000000000000" pitchFamily="65" charset="-120"/>
                <a:ea typeface="華康談楷體W5" panose="03000509000000000000" pitchFamily="65" charset="-120"/>
              </a:endParaRPr>
            </a:p>
            <a:p>
              <a:pPr algn="ctr"/>
              <a:r>
                <a:rPr lang="zh-TW" altLang="en-US" sz="3200" dirty="0">
                  <a:solidFill>
                    <a:schemeClr val="accent1"/>
                  </a:solidFill>
                  <a:latin typeface="華康談楷體W5" panose="03000509000000000000" pitchFamily="65" charset="-120"/>
                  <a:ea typeface="華康談楷體W5" panose="03000509000000000000" pitchFamily="65" charset="-120"/>
                </a:rPr>
                <a:t>評估分析</a:t>
              </a:r>
              <a:endParaRPr lang="en-US" altLang="zh-TW" sz="3200" dirty="0">
                <a:solidFill>
                  <a:schemeClr val="accent1"/>
                </a:solidFill>
                <a:latin typeface="華康談楷體W5" panose="03000509000000000000" pitchFamily="65" charset="-120"/>
                <a:ea typeface="華康談楷體W5" panose="03000509000000000000" pitchFamily="65" charset="-120"/>
              </a:endParaRPr>
            </a:p>
            <a:p>
              <a:pPr algn="ctr"/>
              <a:r>
                <a:rPr lang="zh-TW" altLang="en-US" sz="3200" dirty="0">
                  <a:solidFill>
                    <a:schemeClr val="accent1"/>
                  </a:solidFill>
                  <a:latin typeface="華康談楷體W5" panose="03000509000000000000" pitchFamily="65" charset="-120"/>
                  <a:ea typeface="華康談楷體W5" panose="03000509000000000000" pitchFamily="65" charset="-120"/>
                </a:rPr>
                <a:t>辨識功能展示</a:t>
              </a:r>
              <a:endParaRPr lang="en-US" altLang="zh-TW" sz="3200" dirty="0">
                <a:solidFill>
                  <a:schemeClr val="accent1"/>
                </a:solidFill>
                <a:latin typeface="華康談楷體W5" panose="03000509000000000000" pitchFamily="65" charset="-120"/>
                <a:ea typeface="華康談楷體W5" panose="03000509000000000000" pitchFamily="65" charset="-120"/>
              </a:endParaRPr>
            </a:p>
          </p:txBody>
        </p:sp>
        <p:grpSp>
          <p:nvGrpSpPr>
            <p:cNvPr id="31" name="群組 30">
              <a:extLst>
                <a:ext uri="{FF2B5EF4-FFF2-40B4-BE49-F238E27FC236}">
                  <a16:creationId xmlns:a16="http://schemas.microsoft.com/office/drawing/2014/main" id="{35482242-B023-48CB-9B93-626472101E5B}"/>
                </a:ext>
              </a:extLst>
            </p:cNvPr>
            <p:cNvGrpSpPr/>
            <p:nvPr/>
          </p:nvGrpSpPr>
          <p:grpSpPr>
            <a:xfrm>
              <a:off x="9567666" y="1554501"/>
              <a:ext cx="3738342" cy="771917"/>
              <a:chOff x="9568472" y="4767286"/>
              <a:chExt cx="3738342" cy="771917"/>
            </a:xfrm>
          </p:grpSpPr>
          <p:sp>
            <p:nvSpPr>
              <p:cNvPr id="34" name="矩形: 圆角 10">
                <a:extLst>
                  <a:ext uri="{FF2B5EF4-FFF2-40B4-BE49-F238E27FC236}">
                    <a16:creationId xmlns:a16="http://schemas.microsoft.com/office/drawing/2014/main" id="{082FEF79-5E58-4FA1-8C8E-EF5C33B58905}"/>
                  </a:ext>
                </a:extLst>
              </p:cNvPr>
              <p:cNvSpPr/>
              <p:nvPr/>
            </p:nvSpPr>
            <p:spPr>
              <a:xfrm>
                <a:off x="9568472" y="4799379"/>
                <a:ext cx="3738342" cy="739824"/>
              </a:xfrm>
              <a:prstGeom prst="roundRect">
                <a:avLst>
                  <a:gd name="adj" fmla="val 50000"/>
                </a:avLst>
              </a:prstGeom>
              <a:solidFill>
                <a:schemeClr val="accent1">
                  <a:lumMod val="75000"/>
                </a:schemeClr>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300" b="1" dirty="0">
                  <a:solidFill>
                    <a:schemeClr val="tx2"/>
                  </a:solidFill>
                  <a:latin typeface="華康談楷體W5" panose="03000509000000000000" pitchFamily="65" charset="-120"/>
                  <a:ea typeface="華康談楷體W5" panose="03000509000000000000" pitchFamily="65" charset="-120"/>
                </a:endParaRPr>
              </a:p>
            </p:txBody>
          </p:sp>
          <p:sp>
            <p:nvSpPr>
              <p:cNvPr id="35" name="文字方塊 34">
                <a:extLst>
                  <a:ext uri="{FF2B5EF4-FFF2-40B4-BE49-F238E27FC236}">
                    <a16:creationId xmlns:a16="http://schemas.microsoft.com/office/drawing/2014/main" id="{F8BCADAC-FD74-4DD3-BD1F-BCB5B73AE6ED}"/>
                  </a:ext>
                </a:extLst>
              </p:cNvPr>
              <p:cNvSpPr txBox="1"/>
              <p:nvPr/>
            </p:nvSpPr>
            <p:spPr>
              <a:xfrm>
                <a:off x="10272290" y="4767286"/>
                <a:ext cx="248783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4400" b="1" dirty="0">
                    <a:ln>
                      <a:solidFill>
                        <a:schemeClr val="accent1">
                          <a:lumMod val="75000"/>
                        </a:schemeClr>
                      </a:solidFill>
                    </a:ln>
                    <a:solidFill>
                      <a:schemeClr val="bg1"/>
                    </a:solidFill>
                    <a:latin typeface="華康談楷體W5" panose="03000509000000000000" pitchFamily="65" charset="-120"/>
                    <a:ea typeface="華康談楷體W5" panose="03000509000000000000" pitchFamily="65" charset="-120"/>
                  </a:rPr>
                  <a:t>實作進度</a:t>
                </a:r>
                <a:endParaRPr lang="zh-TW" altLang="zh-TW" sz="4400" b="1" dirty="0">
                  <a:ln>
                    <a:solidFill>
                      <a:schemeClr val="accent1">
                        <a:lumMod val="75000"/>
                      </a:schemeClr>
                    </a:solidFill>
                  </a:ln>
                  <a:solidFill>
                    <a:schemeClr val="bg1"/>
                  </a:solidFill>
                  <a:latin typeface="華康談楷體W5" panose="03000509000000000000" pitchFamily="65" charset="-120"/>
                  <a:ea typeface="華康談楷體W5" panose="03000509000000000000" pitchFamily="65" charset="-120"/>
                  <a:cs typeface="Calibri" panose="020F0502020204030204"/>
                </a:endParaRPr>
              </a:p>
            </p:txBody>
          </p:sp>
        </p:grpSp>
      </p:grpSp>
      <p:grpSp>
        <p:nvGrpSpPr>
          <p:cNvPr id="5" name="群組 4">
            <a:extLst>
              <a:ext uri="{FF2B5EF4-FFF2-40B4-BE49-F238E27FC236}">
                <a16:creationId xmlns:a16="http://schemas.microsoft.com/office/drawing/2014/main" id="{F27BECBC-8C8E-4398-BC18-B1F5E01F8642}"/>
              </a:ext>
            </a:extLst>
          </p:cNvPr>
          <p:cNvGrpSpPr/>
          <p:nvPr/>
        </p:nvGrpSpPr>
        <p:grpSpPr>
          <a:xfrm>
            <a:off x="4049583" y="914910"/>
            <a:ext cx="4738416" cy="3173357"/>
            <a:chOff x="4049583" y="914910"/>
            <a:chExt cx="4738416" cy="3173357"/>
          </a:xfrm>
        </p:grpSpPr>
        <p:sp>
          <p:nvSpPr>
            <p:cNvPr id="27" name="矩形: 圆角 10">
              <a:extLst>
                <a:ext uri="{FF2B5EF4-FFF2-40B4-BE49-F238E27FC236}">
                  <a16:creationId xmlns:a16="http://schemas.microsoft.com/office/drawing/2014/main" id="{E4A7067B-BDDB-15F4-A1B8-197370088B9A}"/>
                </a:ext>
              </a:extLst>
            </p:cNvPr>
            <p:cNvSpPr/>
            <p:nvPr/>
          </p:nvSpPr>
          <p:spPr>
            <a:xfrm>
              <a:off x="4407585" y="1242646"/>
              <a:ext cx="4380414" cy="2845621"/>
            </a:xfrm>
            <a:prstGeom prst="roundRect">
              <a:avLst>
                <a:gd name="adj" fmla="val 10454"/>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300" b="1">
                <a:solidFill>
                  <a:schemeClr val="tx2"/>
                </a:solidFill>
                <a:latin typeface="華康談楷體W5" panose="03000509000000000000" pitchFamily="65" charset="-120"/>
                <a:ea typeface="華康談楷體W5" panose="03000509000000000000" pitchFamily="65" charset="-120"/>
              </a:endParaRPr>
            </a:p>
          </p:txBody>
        </p:sp>
        <p:sp>
          <p:nvSpPr>
            <p:cNvPr id="2" name="文字方塊 1">
              <a:extLst>
                <a:ext uri="{FF2B5EF4-FFF2-40B4-BE49-F238E27FC236}">
                  <a16:creationId xmlns:a16="http://schemas.microsoft.com/office/drawing/2014/main" id="{25AA9347-858F-33F7-883C-05A66E9CDF5B}"/>
                </a:ext>
              </a:extLst>
            </p:cNvPr>
            <p:cNvSpPr txBox="1"/>
            <p:nvPr/>
          </p:nvSpPr>
          <p:spPr>
            <a:xfrm>
              <a:off x="5072387" y="2554346"/>
              <a:ext cx="30746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200" dirty="0">
                  <a:solidFill>
                    <a:schemeClr val="accent1"/>
                  </a:solidFill>
                  <a:latin typeface="華康談楷體W5" panose="03000509000000000000" pitchFamily="65" charset="-120"/>
                  <a:ea typeface="華康談楷體W5" panose="03000509000000000000" pitchFamily="65" charset="-120"/>
                </a:rPr>
                <a:t>研究動機與目的</a:t>
              </a:r>
              <a:endParaRPr lang="en-US" altLang="zh-TW" sz="3200" dirty="0">
                <a:solidFill>
                  <a:schemeClr val="accent1"/>
                </a:solidFill>
                <a:latin typeface="華康談楷體W5" panose="03000509000000000000" pitchFamily="65" charset="-120"/>
                <a:ea typeface="華康談楷體W5" panose="03000509000000000000" pitchFamily="65" charset="-120"/>
              </a:endParaRPr>
            </a:p>
            <a:p>
              <a:pPr algn="ctr"/>
              <a:r>
                <a:rPr lang="zh-TW" altLang="en-US" sz="3200" dirty="0">
                  <a:solidFill>
                    <a:schemeClr val="accent1"/>
                  </a:solidFill>
                  <a:latin typeface="華康談楷體W5" panose="03000509000000000000" pitchFamily="65" charset="-120"/>
                  <a:ea typeface="華康談楷體W5" panose="03000509000000000000" pitchFamily="65" charset="-120"/>
                </a:rPr>
                <a:t>系統構思</a:t>
              </a:r>
            </a:p>
          </p:txBody>
        </p:sp>
        <p:sp>
          <p:nvSpPr>
            <p:cNvPr id="59" name="矩形: 圆角 46">
              <a:extLst>
                <a:ext uri="{FF2B5EF4-FFF2-40B4-BE49-F238E27FC236}">
                  <a16:creationId xmlns:a16="http://schemas.microsoft.com/office/drawing/2014/main" id="{3AAC7A38-0545-41E5-B5A3-D4604A3141A0}"/>
                </a:ext>
              </a:extLst>
            </p:cNvPr>
            <p:cNvSpPr/>
            <p:nvPr/>
          </p:nvSpPr>
          <p:spPr>
            <a:xfrm>
              <a:off x="4049583" y="914910"/>
              <a:ext cx="799200" cy="799200"/>
            </a:xfrm>
            <a:prstGeom prst="roundRect">
              <a:avLst>
                <a:gd name="adj" fmla="val 50000"/>
              </a:avLst>
            </a:prstGeom>
            <a:solidFill>
              <a:schemeClr val="accent5">
                <a:lumMod val="20000"/>
                <a:lumOff val="80000"/>
              </a:schemeClr>
            </a:solidFill>
            <a:ln>
              <a:solidFill>
                <a:schemeClr val="accent1">
                  <a:lumMod val="75000"/>
                </a:schemeClr>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4400" spc="240" dirty="0">
                  <a:solidFill>
                    <a:schemeClr val="accent1">
                      <a:lumMod val="75000"/>
                    </a:schemeClr>
                  </a:solidFill>
                  <a:latin typeface="華康硬黑體W7外字集" panose="020B0709000000000000" pitchFamily="49" charset="-120"/>
                  <a:ea typeface="華康硬黑體W7外字集" panose="020B0709000000000000" pitchFamily="49" charset="-120"/>
                  <a:cs typeface="Leelawadee UI Semilight" panose="020B0402040204020203" pitchFamily="34" charset="-34"/>
                  <a:sym typeface="思源黑体 CN Regular" panose="020B0500000000000000" pitchFamily="34" charset="-122"/>
                </a:rPr>
                <a:t>1</a:t>
              </a:r>
              <a:endParaRPr lang="en-US" altLang="zh-CN" sz="4400" spc="240" dirty="0">
                <a:solidFill>
                  <a:schemeClr val="accent1">
                    <a:lumMod val="75000"/>
                  </a:schemeClr>
                </a:solidFill>
                <a:latin typeface="華康硬黑體W7外字集" panose="020B0709000000000000" pitchFamily="49" charset="-120"/>
                <a:ea typeface="華康硬黑體W7外字集" panose="020B0709000000000000" pitchFamily="49" charset="-120"/>
                <a:cs typeface="Leelawadee UI Semilight" panose="020B0402040204020203" pitchFamily="34" charset="-34"/>
                <a:sym typeface="思源黑体 CN Regular" panose="020B0500000000000000" pitchFamily="34" charset="-122"/>
              </a:endParaRPr>
            </a:p>
          </p:txBody>
        </p:sp>
        <p:grpSp>
          <p:nvGrpSpPr>
            <p:cNvPr id="37" name="群組 36">
              <a:extLst>
                <a:ext uri="{FF2B5EF4-FFF2-40B4-BE49-F238E27FC236}">
                  <a16:creationId xmlns:a16="http://schemas.microsoft.com/office/drawing/2014/main" id="{E95C815D-2B30-421B-B840-D6E767B87C37}"/>
                </a:ext>
              </a:extLst>
            </p:cNvPr>
            <p:cNvGrpSpPr/>
            <p:nvPr/>
          </p:nvGrpSpPr>
          <p:grpSpPr>
            <a:xfrm>
              <a:off x="4686808" y="1552025"/>
              <a:ext cx="3738342" cy="771917"/>
              <a:chOff x="9568472" y="4767286"/>
              <a:chExt cx="3738342" cy="771917"/>
            </a:xfrm>
          </p:grpSpPr>
          <p:sp>
            <p:nvSpPr>
              <p:cNvPr id="43" name="矩形: 圆角 10">
                <a:extLst>
                  <a:ext uri="{FF2B5EF4-FFF2-40B4-BE49-F238E27FC236}">
                    <a16:creationId xmlns:a16="http://schemas.microsoft.com/office/drawing/2014/main" id="{2DA0C0C4-4043-4D6A-9E77-FD12D4CA18EB}"/>
                  </a:ext>
                </a:extLst>
              </p:cNvPr>
              <p:cNvSpPr/>
              <p:nvPr/>
            </p:nvSpPr>
            <p:spPr>
              <a:xfrm>
                <a:off x="9568472" y="4799379"/>
                <a:ext cx="3738342" cy="739824"/>
              </a:xfrm>
              <a:prstGeom prst="roundRect">
                <a:avLst>
                  <a:gd name="adj" fmla="val 50000"/>
                </a:avLst>
              </a:prstGeom>
              <a:solidFill>
                <a:schemeClr val="accent1">
                  <a:lumMod val="75000"/>
                </a:schemeClr>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300" b="1" dirty="0">
                  <a:solidFill>
                    <a:schemeClr val="tx2"/>
                  </a:solidFill>
                  <a:latin typeface="華康談楷體W5" panose="03000509000000000000" pitchFamily="65" charset="-120"/>
                  <a:ea typeface="華康談楷體W5" panose="03000509000000000000" pitchFamily="65" charset="-120"/>
                </a:endParaRPr>
              </a:p>
            </p:txBody>
          </p:sp>
          <p:sp>
            <p:nvSpPr>
              <p:cNvPr id="44" name="文字方塊 43">
                <a:extLst>
                  <a:ext uri="{FF2B5EF4-FFF2-40B4-BE49-F238E27FC236}">
                    <a16:creationId xmlns:a16="http://schemas.microsoft.com/office/drawing/2014/main" id="{89EA8297-90B2-410C-95B5-A49F7D533E45}"/>
                  </a:ext>
                </a:extLst>
              </p:cNvPr>
              <p:cNvSpPr txBox="1"/>
              <p:nvPr/>
            </p:nvSpPr>
            <p:spPr>
              <a:xfrm>
                <a:off x="10272290" y="4767286"/>
                <a:ext cx="248783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4400" b="1" dirty="0">
                    <a:ln>
                      <a:solidFill>
                        <a:schemeClr val="accent1">
                          <a:lumMod val="75000"/>
                        </a:schemeClr>
                      </a:solidFill>
                    </a:ln>
                    <a:solidFill>
                      <a:schemeClr val="bg1"/>
                    </a:solidFill>
                    <a:latin typeface="華康談楷體W5" panose="03000509000000000000" pitchFamily="65" charset="-120"/>
                    <a:ea typeface="華康談楷體W5" panose="03000509000000000000" pitchFamily="65" charset="-120"/>
                    <a:cs typeface="Calibri" panose="020F0502020204030204"/>
                  </a:rPr>
                  <a:t>研究背景</a:t>
                </a:r>
                <a:endParaRPr lang="zh-TW" altLang="zh-TW" sz="4400" b="1" dirty="0">
                  <a:ln>
                    <a:solidFill>
                      <a:schemeClr val="accent1">
                        <a:lumMod val="75000"/>
                      </a:schemeClr>
                    </a:solidFill>
                  </a:ln>
                  <a:solidFill>
                    <a:schemeClr val="bg1"/>
                  </a:solidFill>
                  <a:latin typeface="華康談楷體W5" panose="03000509000000000000" pitchFamily="65" charset="-120"/>
                  <a:ea typeface="華康談楷體W5" panose="03000509000000000000" pitchFamily="65" charset="-120"/>
                  <a:cs typeface="Calibri" panose="020F0502020204030204"/>
                </a:endParaRPr>
              </a:p>
            </p:txBody>
          </p:sp>
        </p:grpSp>
      </p:grpSp>
      <p:grpSp>
        <p:nvGrpSpPr>
          <p:cNvPr id="6" name="群組 5">
            <a:extLst>
              <a:ext uri="{FF2B5EF4-FFF2-40B4-BE49-F238E27FC236}">
                <a16:creationId xmlns:a16="http://schemas.microsoft.com/office/drawing/2014/main" id="{A6F2FF42-7F58-49DE-A59B-8EB63FD981C6}"/>
              </a:ext>
            </a:extLst>
          </p:cNvPr>
          <p:cNvGrpSpPr/>
          <p:nvPr/>
        </p:nvGrpSpPr>
        <p:grpSpPr>
          <a:xfrm>
            <a:off x="4049583" y="4141333"/>
            <a:ext cx="4738416" cy="3173357"/>
            <a:chOff x="4049583" y="4141333"/>
            <a:chExt cx="4738416" cy="3173357"/>
          </a:xfrm>
        </p:grpSpPr>
        <p:sp>
          <p:nvSpPr>
            <p:cNvPr id="64" name="矩形: 圆角 10">
              <a:extLst>
                <a:ext uri="{FF2B5EF4-FFF2-40B4-BE49-F238E27FC236}">
                  <a16:creationId xmlns:a16="http://schemas.microsoft.com/office/drawing/2014/main" id="{68352085-9C94-40F4-91F1-6348B93C5A15}"/>
                </a:ext>
              </a:extLst>
            </p:cNvPr>
            <p:cNvSpPr/>
            <p:nvPr/>
          </p:nvSpPr>
          <p:spPr>
            <a:xfrm>
              <a:off x="4407585" y="4469069"/>
              <a:ext cx="4380414" cy="2845621"/>
            </a:xfrm>
            <a:prstGeom prst="roundRect">
              <a:avLst>
                <a:gd name="adj" fmla="val 10454"/>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300" b="1">
                <a:solidFill>
                  <a:schemeClr val="tx2"/>
                </a:solidFill>
                <a:latin typeface="華康談楷體W5" panose="03000509000000000000" pitchFamily="65" charset="-120"/>
                <a:ea typeface="華康談楷體W5" panose="03000509000000000000" pitchFamily="65" charset="-120"/>
              </a:endParaRPr>
            </a:p>
          </p:txBody>
        </p:sp>
        <p:sp>
          <p:nvSpPr>
            <p:cNvPr id="65" name="矩形: 圆角 46">
              <a:extLst>
                <a:ext uri="{FF2B5EF4-FFF2-40B4-BE49-F238E27FC236}">
                  <a16:creationId xmlns:a16="http://schemas.microsoft.com/office/drawing/2014/main" id="{0120C57C-D242-400B-B8B6-C0C405FD3165}"/>
                </a:ext>
              </a:extLst>
            </p:cNvPr>
            <p:cNvSpPr/>
            <p:nvPr/>
          </p:nvSpPr>
          <p:spPr>
            <a:xfrm>
              <a:off x="4049583" y="4141333"/>
              <a:ext cx="799200" cy="799200"/>
            </a:xfrm>
            <a:prstGeom prst="roundRect">
              <a:avLst>
                <a:gd name="adj" fmla="val 50000"/>
              </a:avLst>
            </a:prstGeom>
            <a:solidFill>
              <a:schemeClr val="accent5">
                <a:lumMod val="20000"/>
                <a:lumOff val="80000"/>
              </a:schemeClr>
            </a:solidFill>
            <a:ln>
              <a:solidFill>
                <a:schemeClr val="accent1">
                  <a:lumMod val="75000"/>
                </a:schemeClr>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4400" spc="240" dirty="0">
                  <a:solidFill>
                    <a:schemeClr val="accent1">
                      <a:lumMod val="75000"/>
                    </a:schemeClr>
                  </a:solidFill>
                  <a:latin typeface="華康硬黑體W7外字集" panose="020B0709000000000000" pitchFamily="49" charset="-120"/>
                  <a:ea typeface="華康硬黑體W7外字集" panose="020B0709000000000000" pitchFamily="49" charset="-120"/>
                  <a:cs typeface="Leelawadee UI Semilight" panose="020B0402040204020203" pitchFamily="34" charset="-34"/>
                  <a:sym typeface="思源黑体 CN Regular" panose="020B0500000000000000" pitchFamily="34" charset="-122"/>
                </a:rPr>
                <a:t>2</a:t>
              </a:r>
              <a:endParaRPr lang="en-US" altLang="zh-CN" sz="4400" spc="240" dirty="0">
                <a:solidFill>
                  <a:schemeClr val="accent1">
                    <a:lumMod val="75000"/>
                  </a:schemeClr>
                </a:solidFill>
                <a:latin typeface="華康硬黑體W7外字集" panose="020B0709000000000000" pitchFamily="49" charset="-120"/>
                <a:ea typeface="華康硬黑體W7外字集" panose="020B0709000000000000" pitchFamily="49" charset="-120"/>
                <a:cs typeface="Leelawadee UI Semilight" panose="020B0402040204020203" pitchFamily="34" charset="-34"/>
                <a:sym typeface="思源黑体 CN Regular" panose="020B0500000000000000" pitchFamily="34" charset="-122"/>
              </a:endParaRPr>
            </a:p>
          </p:txBody>
        </p:sp>
        <p:sp>
          <p:nvSpPr>
            <p:cNvPr id="4" name="文字方塊 3">
              <a:extLst>
                <a:ext uri="{FF2B5EF4-FFF2-40B4-BE49-F238E27FC236}">
                  <a16:creationId xmlns:a16="http://schemas.microsoft.com/office/drawing/2014/main" id="{91BA1332-CEF6-D47A-7939-11785F282418}"/>
                </a:ext>
              </a:extLst>
            </p:cNvPr>
            <p:cNvSpPr txBox="1"/>
            <p:nvPr/>
          </p:nvSpPr>
          <p:spPr>
            <a:xfrm>
              <a:off x="5298727" y="5864463"/>
              <a:ext cx="275626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200" dirty="0">
                  <a:solidFill>
                    <a:schemeClr val="accent1"/>
                  </a:solidFill>
                  <a:latin typeface="華康談楷體W5" panose="03000509000000000000" pitchFamily="65" charset="-120"/>
                  <a:ea typeface="華康談楷體W5" panose="03000509000000000000" pitchFamily="65" charset="-120"/>
                </a:rPr>
                <a:t>系統架構設計</a:t>
              </a:r>
              <a:endParaRPr lang="en-US" altLang="zh-TW" sz="3200" dirty="0">
                <a:solidFill>
                  <a:schemeClr val="accent1"/>
                </a:solidFill>
                <a:latin typeface="華康談楷體W5" panose="03000509000000000000" pitchFamily="65" charset="-120"/>
                <a:ea typeface="華康談楷體W5" panose="03000509000000000000" pitchFamily="65" charset="-120"/>
              </a:endParaRPr>
            </a:p>
            <a:p>
              <a:r>
                <a:rPr lang="zh-TW" altLang="en-US" sz="3200" dirty="0">
                  <a:solidFill>
                    <a:schemeClr val="accent1"/>
                  </a:solidFill>
                  <a:latin typeface="華康談楷體W5" panose="03000509000000000000" pitchFamily="65" charset="-120"/>
                  <a:ea typeface="華康談楷體W5" panose="03000509000000000000" pitchFamily="65" charset="-120"/>
                </a:rPr>
                <a:t>系統流程設計</a:t>
              </a:r>
              <a:endParaRPr lang="en-US" altLang="zh-TW" sz="3200" dirty="0">
                <a:solidFill>
                  <a:schemeClr val="accent1"/>
                </a:solidFill>
                <a:latin typeface="華康談楷體W5" panose="03000509000000000000" pitchFamily="65" charset="-120"/>
                <a:ea typeface="華康談楷體W5" panose="03000509000000000000" pitchFamily="65" charset="-120"/>
              </a:endParaRPr>
            </a:p>
          </p:txBody>
        </p:sp>
        <p:grpSp>
          <p:nvGrpSpPr>
            <p:cNvPr id="45" name="群組 44">
              <a:extLst>
                <a:ext uri="{FF2B5EF4-FFF2-40B4-BE49-F238E27FC236}">
                  <a16:creationId xmlns:a16="http://schemas.microsoft.com/office/drawing/2014/main" id="{79280C5D-D94A-4033-AA5B-E4DFEB14F02C}"/>
                </a:ext>
              </a:extLst>
            </p:cNvPr>
            <p:cNvGrpSpPr/>
            <p:nvPr/>
          </p:nvGrpSpPr>
          <p:grpSpPr>
            <a:xfrm>
              <a:off x="4686808" y="4780808"/>
              <a:ext cx="3738342" cy="771917"/>
              <a:chOff x="9568472" y="4767286"/>
              <a:chExt cx="3738342" cy="771917"/>
            </a:xfrm>
          </p:grpSpPr>
          <p:sp>
            <p:nvSpPr>
              <p:cNvPr id="46" name="矩形: 圆角 10">
                <a:extLst>
                  <a:ext uri="{FF2B5EF4-FFF2-40B4-BE49-F238E27FC236}">
                    <a16:creationId xmlns:a16="http://schemas.microsoft.com/office/drawing/2014/main" id="{15216584-5D8A-4EA0-9957-D5613D5BCB47}"/>
                  </a:ext>
                </a:extLst>
              </p:cNvPr>
              <p:cNvSpPr/>
              <p:nvPr/>
            </p:nvSpPr>
            <p:spPr>
              <a:xfrm>
                <a:off x="9568472" y="4799379"/>
                <a:ext cx="3738342" cy="739824"/>
              </a:xfrm>
              <a:prstGeom prst="roundRect">
                <a:avLst>
                  <a:gd name="adj" fmla="val 50000"/>
                </a:avLst>
              </a:prstGeom>
              <a:solidFill>
                <a:schemeClr val="accent1">
                  <a:lumMod val="75000"/>
                </a:schemeClr>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300" b="1" dirty="0">
                  <a:solidFill>
                    <a:schemeClr val="tx2"/>
                  </a:solidFill>
                  <a:latin typeface="華康談楷體W5" panose="03000509000000000000" pitchFamily="65" charset="-120"/>
                  <a:ea typeface="華康談楷體W5" panose="03000509000000000000" pitchFamily="65" charset="-120"/>
                </a:endParaRPr>
              </a:p>
            </p:txBody>
          </p:sp>
          <p:sp>
            <p:nvSpPr>
              <p:cNvPr id="47" name="文字方塊 46">
                <a:extLst>
                  <a:ext uri="{FF2B5EF4-FFF2-40B4-BE49-F238E27FC236}">
                    <a16:creationId xmlns:a16="http://schemas.microsoft.com/office/drawing/2014/main" id="{CA12830A-4146-48AA-8928-2A2A15978031}"/>
                  </a:ext>
                </a:extLst>
              </p:cNvPr>
              <p:cNvSpPr txBox="1"/>
              <p:nvPr/>
            </p:nvSpPr>
            <p:spPr>
              <a:xfrm>
                <a:off x="10272290" y="4767286"/>
                <a:ext cx="248783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4400" b="1" dirty="0">
                    <a:ln>
                      <a:solidFill>
                        <a:schemeClr val="accent1">
                          <a:lumMod val="75000"/>
                        </a:schemeClr>
                      </a:solidFill>
                    </a:ln>
                    <a:solidFill>
                      <a:schemeClr val="bg1"/>
                    </a:solidFill>
                    <a:latin typeface="華康談楷體W5" panose="03000509000000000000" pitchFamily="65" charset="-120"/>
                    <a:ea typeface="華康談楷體W5" panose="03000509000000000000" pitchFamily="65" charset="-120"/>
                    <a:cs typeface="Calibri" panose="020F0502020204030204"/>
                  </a:rPr>
                  <a:t>系統設計</a:t>
                </a:r>
                <a:endParaRPr lang="zh-TW" altLang="zh-TW" sz="4400" b="1" dirty="0">
                  <a:ln>
                    <a:solidFill>
                      <a:schemeClr val="accent1">
                        <a:lumMod val="75000"/>
                      </a:schemeClr>
                    </a:solidFill>
                  </a:ln>
                  <a:solidFill>
                    <a:schemeClr val="bg1"/>
                  </a:solidFill>
                  <a:latin typeface="華康談楷體W5" panose="03000509000000000000" pitchFamily="65" charset="-120"/>
                  <a:ea typeface="華康談楷體W5" panose="03000509000000000000" pitchFamily="65" charset="-120"/>
                  <a:cs typeface="Calibri" panose="020F0502020204030204"/>
                </a:endParaRPr>
              </a:p>
            </p:txBody>
          </p:sp>
        </p:grpSp>
      </p:grpSp>
      <p:sp>
        <p:nvSpPr>
          <p:cNvPr id="49" name="文本框 48">
            <a:extLst>
              <a:ext uri="{FF2B5EF4-FFF2-40B4-BE49-F238E27FC236}">
                <a16:creationId xmlns:a16="http://schemas.microsoft.com/office/drawing/2014/main" id="{4BF1106C-B457-9498-4709-3F69EEA5548D}"/>
              </a:ext>
            </a:extLst>
          </p:cNvPr>
          <p:cNvSpPr txBox="1"/>
          <p:nvPr/>
        </p:nvSpPr>
        <p:spPr>
          <a:xfrm>
            <a:off x="583127" y="1552025"/>
            <a:ext cx="2831544" cy="3401825"/>
          </a:xfrm>
          <a:prstGeom prst="rect">
            <a:avLst/>
          </a:prstGeom>
          <a:noFill/>
        </p:spPr>
        <p:txBody>
          <a:bodyPr vert="eaVert" wrap="square" lIns="91440" tIns="45720" rIns="91440" bIns="45720"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zh-CN" altLang="en-US" sz="8600" dirty="0">
                <a:solidFill>
                  <a:schemeClr val="accent1"/>
                </a:solidFill>
                <a:latin typeface="華康談楷體W5" panose="03000509000000000000" pitchFamily="65" charset="-120"/>
                <a:ea typeface="華康談楷體W5" panose="03000509000000000000" pitchFamily="65" charset="-120"/>
              </a:rPr>
              <a:t>目錄</a:t>
            </a:r>
          </a:p>
          <a:p>
            <a:endParaRPr lang="zh-CN" altLang="en-US" sz="8600" dirty="0">
              <a:solidFill>
                <a:schemeClr val="accent1"/>
              </a:solidFill>
              <a:latin typeface="汉仪菱心体简" panose="02010609000101010101" pitchFamily="2" charset="-122"/>
              <a:ea typeface="汉仪菱心体简" panose="02010609000101010101" pitchFamily="2" charset="-122"/>
            </a:endParaRPr>
          </a:p>
        </p:txBody>
      </p:sp>
      <p:grpSp>
        <p:nvGrpSpPr>
          <p:cNvPr id="10" name="群組 9">
            <a:extLst>
              <a:ext uri="{FF2B5EF4-FFF2-40B4-BE49-F238E27FC236}">
                <a16:creationId xmlns:a16="http://schemas.microsoft.com/office/drawing/2014/main" id="{1EC3DEEB-FFE7-8A22-1337-7936B61C3F20}"/>
              </a:ext>
            </a:extLst>
          </p:cNvPr>
          <p:cNvGrpSpPr/>
          <p:nvPr/>
        </p:nvGrpSpPr>
        <p:grpSpPr>
          <a:xfrm>
            <a:off x="8896939" y="4836844"/>
            <a:ext cx="4765770" cy="2477846"/>
            <a:chOff x="8896939" y="4836844"/>
            <a:chExt cx="4765770" cy="2477846"/>
          </a:xfrm>
        </p:grpSpPr>
        <p:grpSp>
          <p:nvGrpSpPr>
            <p:cNvPr id="9" name="群組 8">
              <a:extLst>
                <a:ext uri="{FF2B5EF4-FFF2-40B4-BE49-F238E27FC236}">
                  <a16:creationId xmlns:a16="http://schemas.microsoft.com/office/drawing/2014/main" id="{7127060D-3E4A-4631-AF5F-0739853772F7}"/>
                </a:ext>
              </a:extLst>
            </p:cNvPr>
            <p:cNvGrpSpPr/>
            <p:nvPr/>
          </p:nvGrpSpPr>
          <p:grpSpPr>
            <a:xfrm>
              <a:off x="9282295" y="5096306"/>
              <a:ext cx="4380414" cy="2218384"/>
              <a:chOff x="9263650" y="4469069"/>
              <a:chExt cx="4380414" cy="2845621"/>
            </a:xfrm>
          </p:grpSpPr>
          <p:sp>
            <p:nvSpPr>
              <p:cNvPr id="66" name="矩形: 圆角 10">
                <a:extLst>
                  <a:ext uri="{FF2B5EF4-FFF2-40B4-BE49-F238E27FC236}">
                    <a16:creationId xmlns:a16="http://schemas.microsoft.com/office/drawing/2014/main" id="{B2A0B2CA-6414-42BA-B139-3A96998FDF01}"/>
                  </a:ext>
                </a:extLst>
              </p:cNvPr>
              <p:cNvSpPr/>
              <p:nvPr/>
            </p:nvSpPr>
            <p:spPr>
              <a:xfrm>
                <a:off x="9263650" y="4469069"/>
                <a:ext cx="4380414" cy="2845621"/>
              </a:xfrm>
              <a:prstGeom prst="roundRect">
                <a:avLst>
                  <a:gd name="adj" fmla="val 10454"/>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300" b="1">
                  <a:solidFill>
                    <a:schemeClr val="tx2"/>
                  </a:solidFill>
                  <a:latin typeface="華康談楷體W5" panose="03000509000000000000" pitchFamily="65" charset="-120"/>
                  <a:ea typeface="華康談楷體W5" panose="03000509000000000000" pitchFamily="65" charset="-120"/>
                </a:endParaRPr>
              </a:p>
            </p:txBody>
          </p:sp>
          <p:sp>
            <p:nvSpPr>
              <p:cNvPr id="28" name="文字方塊 27">
                <a:extLst>
                  <a:ext uri="{FF2B5EF4-FFF2-40B4-BE49-F238E27FC236}">
                    <a16:creationId xmlns:a16="http://schemas.microsoft.com/office/drawing/2014/main" id="{D74CE8B2-0E28-8089-1AB8-C0FA06EA2EA8}"/>
                  </a:ext>
                </a:extLst>
              </p:cNvPr>
              <p:cNvSpPr txBox="1"/>
              <p:nvPr/>
            </p:nvSpPr>
            <p:spPr>
              <a:xfrm>
                <a:off x="10104632" y="5890820"/>
                <a:ext cx="2672057" cy="13817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zh-TW" sz="3200" dirty="0">
                    <a:solidFill>
                      <a:schemeClr val="accent1"/>
                    </a:solidFill>
                    <a:latin typeface="華康談楷體W5" panose="03000509000000000000" pitchFamily="65" charset="-120"/>
                    <a:ea typeface="華康談楷體W5" panose="03000509000000000000" pitchFamily="65" charset="-120"/>
                  </a:rPr>
                  <a:t>預期成果</a:t>
                </a:r>
                <a:endParaRPr lang="en-US" altLang="zh-TW" sz="3200" dirty="0">
                  <a:solidFill>
                    <a:schemeClr val="accent1"/>
                  </a:solidFill>
                  <a:latin typeface="華康談楷體W5" panose="03000509000000000000" pitchFamily="65" charset="-120"/>
                  <a:ea typeface="華康談楷體W5" panose="03000509000000000000" pitchFamily="65" charset="-120"/>
                </a:endParaRPr>
              </a:p>
              <a:p>
                <a:pPr algn="ctr"/>
                <a:r>
                  <a:rPr lang="zh-TW" altLang="en-US" sz="3200" dirty="0">
                    <a:solidFill>
                      <a:schemeClr val="accent1"/>
                    </a:solidFill>
                    <a:latin typeface="華康談楷體W5" panose="03000509000000000000" pitchFamily="65" charset="-120"/>
                    <a:ea typeface="華康談楷體W5" panose="03000509000000000000" pitchFamily="65" charset="-120"/>
                  </a:rPr>
                  <a:t>進度規劃</a:t>
                </a:r>
              </a:p>
            </p:txBody>
          </p:sp>
          <p:grpSp>
            <p:nvGrpSpPr>
              <p:cNvPr id="3" name="群組 2">
                <a:extLst>
                  <a:ext uri="{FF2B5EF4-FFF2-40B4-BE49-F238E27FC236}">
                    <a16:creationId xmlns:a16="http://schemas.microsoft.com/office/drawing/2014/main" id="{31DC2D13-6972-43B1-8988-EC15D14A7BBF}"/>
                  </a:ext>
                </a:extLst>
              </p:cNvPr>
              <p:cNvGrpSpPr/>
              <p:nvPr/>
            </p:nvGrpSpPr>
            <p:grpSpPr>
              <a:xfrm>
                <a:off x="9717532" y="4925623"/>
                <a:ext cx="3573431" cy="990582"/>
                <a:chOff x="9717532" y="4925623"/>
                <a:chExt cx="3573431" cy="990582"/>
              </a:xfrm>
            </p:grpSpPr>
            <p:sp>
              <p:nvSpPr>
                <p:cNvPr id="41" name="矩形: 圆角 10">
                  <a:extLst>
                    <a:ext uri="{FF2B5EF4-FFF2-40B4-BE49-F238E27FC236}">
                      <a16:creationId xmlns:a16="http://schemas.microsoft.com/office/drawing/2014/main" id="{65EB3C6A-A31F-4B3C-95A6-AC56E0E0F541}"/>
                    </a:ext>
                  </a:extLst>
                </p:cNvPr>
                <p:cNvSpPr/>
                <p:nvPr/>
              </p:nvSpPr>
              <p:spPr>
                <a:xfrm>
                  <a:off x="9717532" y="4992628"/>
                  <a:ext cx="3573431" cy="923577"/>
                </a:xfrm>
                <a:prstGeom prst="roundRect">
                  <a:avLst>
                    <a:gd name="adj" fmla="val 50000"/>
                  </a:avLst>
                </a:prstGeom>
                <a:solidFill>
                  <a:schemeClr val="accent1">
                    <a:lumMod val="75000"/>
                  </a:schemeClr>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300" b="1" dirty="0">
                    <a:solidFill>
                      <a:schemeClr val="tx2"/>
                    </a:solidFill>
                    <a:latin typeface="華康談楷體W5" panose="03000509000000000000" pitchFamily="65" charset="-120"/>
                    <a:ea typeface="華康談楷體W5" panose="03000509000000000000" pitchFamily="65" charset="-120"/>
                  </a:endParaRPr>
                </a:p>
              </p:txBody>
            </p:sp>
            <p:sp>
              <p:nvSpPr>
                <p:cNvPr id="42" name="文字方塊 41">
                  <a:extLst>
                    <a:ext uri="{FF2B5EF4-FFF2-40B4-BE49-F238E27FC236}">
                      <a16:creationId xmlns:a16="http://schemas.microsoft.com/office/drawing/2014/main" id="{63DBE3C3-B3AE-494F-98DA-FFECD321B8FB}"/>
                    </a:ext>
                  </a:extLst>
                </p:cNvPr>
                <p:cNvSpPr txBox="1"/>
                <p:nvPr/>
              </p:nvSpPr>
              <p:spPr>
                <a:xfrm>
                  <a:off x="10364222" y="4925623"/>
                  <a:ext cx="2487830" cy="7694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4400" b="1" dirty="0">
                      <a:ln>
                        <a:solidFill>
                          <a:schemeClr val="accent1">
                            <a:lumMod val="75000"/>
                          </a:schemeClr>
                        </a:solidFill>
                      </a:ln>
                      <a:solidFill>
                        <a:schemeClr val="bg1"/>
                      </a:solidFill>
                      <a:latin typeface="華康談楷體W5" panose="03000509000000000000" pitchFamily="65" charset="-120"/>
                      <a:ea typeface="華康談楷體W5" panose="03000509000000000000" pitchFamily="65" charset="-120"/>
                    </a:rPr>
                    <a:t>未來規劃</a:t>
                  </a:r>
                  <a:endParaRPr lang="zh-TW" altLang="zh-TW" sz="4400" b="1" dirty="0">
                    <a:ln>
                      <a:solidFill>
                        <a:schemeClr val="accent1">
                          <a:lumMod val="75000"/>
                        </a:schemeClr>
                      </a:solidFill>
                    </a:ln>
                    <a:solidFill>
                      <a:schemeClr val="bg1"/>
                    </a:solidFill>
                    <a:latin typeface="華康談楷體W5" panose="03000509000000000000" pitchFamily="65" charset="-120"/>
                    <a:ea typeface="華康談楷體W5" panose="03000509000000000000" pitchFamily="65" charset="-120"/>
                    <a:cs typeface="Calibri" panose="020F0502020204030204"/>
                  </a:endParaRPr>
                </a:p>
              </p:txBody>
            </p:sp>
          </p:grpSp>
        </p:grpSp>
        <p:sp>
          <p:nvSpPr>
            <p:cNvPr id="8" name="矩形: 圆角 46">
              <a:extLst>
                <a:ext uri="{FF2B5EF4-FFF2-40B4-BE49-F238E27FC236}">
                  <a16:creationId xmlns:a16="http://schemas.microsoft.com/office/drawing/2014/main" id="{C475A1C4-6BF8-762A-650E-A5ED7CC9593A}"/>
                </a:ext>
              </a:extLst>
            </p:cNvPr>
            <p:cNvSpPr/>
            <p:nvPr/>
          </p:nvSpPr>
          <p:spPr>
            <a:xfrm>
              <a:off x="8896939" y="4836844"/>
              <a:ext cx="799200" cy="799200"/>
            </a:xfrm>
            <a:prstGeom prst="roundRect">
              <a:avLst>
                <a:gd name="adj" fmla="val 50000"/>
              </a:avLst>
            </a:prstGeom>
            <a:solidFill>
              <a:schemeClr val="accent5">
                <a:lumMod val="20000"/>
                <a:lumOff val="80000"/>
              </a:schemeClr>
            </a:solidFill>
            <a:ln>
              <a:solidFill>
                <a:schemeClr val="accent1">
                  <a:lumMod val="75000"/>
                </a:schemeClr>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4400" spc="240" dirty="0">
                  <a:solidFill>
                    <a:schemeClr val="accent1">
                      <a:lumMod val="75000"/>
                    </a:schemeClr>
                  </a:solidFill>
                  <a:latin typeface="華康硬黑體W7外字集" panose="020B0709000000000000" pitchFamily="49" charset="-120"/>
                  <a:ea typeface="華康硬黑體W7外字集" panose="020B0709000000000000" pitchFamily="49" charset="-120"/>
                  <a:cs typeface="Leelawadee UI Semilight" panose="020B0402040204020203" pitchFamily="34" charset="-34"/>
                  <a:sym typeface="思源黑体 CN Regular" panose="020B0500000000000000" pitchFamily="34" charset="-122"/>
                </a:rPr>
                <a:t>4</a:t>
              </a:r>
              <a:endParaRPr lang="en-US" altLang="zh-CN" sz="4400" spc="240" dirty="0">
                <a:solidFill>
                  <a:schemeClr val="accent1">
                    <a:lumMod val="75000"/>
                  </a:schemeClr>
                </a:solidFill>
                <a:latin typeface="華康硬黑體W7外字集" panose="020B0709000000000000" pitchFamily="49" charset="-120"/>
                <a:ea typeface="華康硬黑體W7外字集" panose="020B0709000000000000" pitchFamily="49" charset="-120"/>
                <a:cs typeface="Leelawadee UI Semilight" panose="020B0402040204020203" pitchFamily="34" charset="-34"/>
                <a:sym typeface="思源黑体 CN Regular" panose="020B0500000000000000" pitchFamily="34" charset="-122"/>
              </a:endParaRPr>
            </a:p>
          </p:txBody>
        </p:sp>
      </p:grpSp>
    </p:spTree>
    <p:extLst>
      <p:ext uri="{BB962C8B-B14F-4D97-AF65-F5344CB8AC3E}">
        <p14:creationId xmlns:p14="http://schemas.microsoft.com/office/powerpoint/2010/main" val="36965821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p:tgtEl>
                                          <p:spTgt spid="26"/>
                                        </p:tgtEl>
                                        <p:attrNameLst>
                                          <p:attrName>ppt_y</p:attrName>
                                        </p:attrNameLst>
                                      </p:cBhvr>
                                      <p:tavLst>
                                        <p:tav tm="0">
                                          <p:val>
                                            <p:strVal val="#ppt_y+#ppt_h*1.125000"/>
                                          </p:val>
                                        </p:tav>
                                        <p:tav tm="100000">
                                          <p:val>
                                            <p:strVal val="#ppt_y"/>
                                          </p:val>
                                        </p:tav>
                                      </p:tavLst>
                                    </p:anim>
                                    <p:animEffect transition="in" filter="wipe(up)">
                                      <p:cBhvr>
                                        <p:cTn id="12" dur="500"/>
                                        <p:tgtEl>
                                          <p:spTgt spid="2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up)">
                                      <p:cBhvr>
                                        <p:cTn id="16" dur="500"/>
                                        <p:tgtEl>
                                          <p:spTgt spid="24"/>
                                        </p:tgtEl>
                                      </p:cBhvr>
                                    </p:animEffect>
                                  </p:childTnLst>
                                </p:cTn>
                              </p:par>
                              <p:par>
                                <p:cTn id="17" presetID="1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p:tgtEl>
                                          <p:spTgt spid="23"/>
                                        </p:tgtEl>
                                        <p:attrNameLst>
                                          <p:attrName>ppt_y</p:attrName>
                                        </p:attrNameLst>
                                      </p:cBhvr>
                                      <p:tavLst>
                                        <p:tav tm="0">
                                          <p:val>
                                            <p:strVal val="#ppt_y+#ppt_h*1.125000"/>
                                          </p:val>
                                        </p:tav>
                                        <p:tav tm="100000">
                                          <p:val>
                                            <p:strVal val="#ppt_y"/>
                                          </p:val>
                                        </p:tav>
                                      </p:tavLst>
                                    </p:anim>
                                    <p:animEffect transition="in" filter="wipe(up)">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50"/>
                                        <p:tgtEl>
                                          <p:spTgt spid="5"/>
                                        </p:tgtEl>
                                      </p:cBhvr>
                                    </p:animEffect>
                                    <p:anim calcmode="lin" valueType="num">
                                      <p:cBhvr>
                                        <p:cTn id="32" dur="250" fill="hold"/>
                                        <p:tgtEl>
                                          <p:spTgt spid="5"/>
                                        </p:tgtEl>
                                        <p:attrNameLst>
                                          <p:attrName>ppt_x</p:attrName>
                                        </p:attrNameLst>
                                      </p:cBhvr>
                                      <p:tavLst>
                                        <p:tav tm="0">
                                          <p:val>
                                            <p:strVal val="#ppt_x"/>
                                          </p:val>
                                        </p:tav>
                                        <p:tav tm="100000">
                                          <p:val>
                                            <p:strVal val="#ppt_x"/>
                                          </p:val>
                                        </p:tav>
                                      </p:tavLst>
                                    </p:anim>
                                    <p:anim calcmode="lin" valueType="num">
                                      <p:cBhvr>
                                        <p:cTn id="33" dur="2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250"/>
                            </p:stCondLst>
                            <p:childTnLst>
                              <p:par>
                                <p:cTn id="35" presetID="42"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anim calcmode="lin" valueType="num">
                                      <p:cBhvr>
                                        <p:cTn id="38" dur="250" fill="hold"/>
                                        <p:tgtEl>
                                          <p:spTgt spid="6"/>
                                        </p:tgtEl>
                                        <p:attrNameLst>
                                          <p:attrName>ppt_x</p:attrName>
                                        </p:attrNameLst>
                                      </p:cBhvr>
                                      <p:tavLst>
                                        <p:tav tm="0">
                                          <p:val>
                                            <p:strVal val="#ppt_x"/>
                                          </p:val>
                                        </p:tav>
                                        <p:tav tm="100000">
                                          <p:val>
                                            <p:strVal val="#ppt_x"/>
                                          </p:val>
                                        </p:tav>
                                      </p:tavLst>
                                    </p:anim>
                                    <p:anim calcmode="lin" valueType="num">
                                      <p:cBhvr>
                                        <p:cTn id="39" dur="25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anim calcmode="lin" valueType="num">
                                      <p:cBhvr>
                                        <p:cTn id="44" dur="250" fill="hold"/>
                                        <p:tgtEl>
                                          <p:spTgt spid="7"/>
                                        </p:tgtEl>
                                        <p:attrNameLst>
                                          <p:attrName>ppt_x</p:attrName>
                                        </p:attrNameLst>
                                      </p:cBhvr>
                                      <p:tavLst>
                                        <p:tav tm="0">
                                          <p:val>
                                            <p:strVal val="#ppt_x"/>
                                          </p:val>
                                        </p:tav>
                                        <p:tav tm="100000">
                                          <p:val>
                                            <p:strVal val="#ppt_x"/>
                                          </p:val>
                                        </p:tav>
                                      </p:tavLst>
                                    </p:anim>
                                    <p:anim calcmode="lin" valueType="num">
                                      <p:cBhvr>
                                        <p:cTn id="45" dur="250" fill="hold"/>
                                        <p:tgtEl>
                                          <p:spTgt spid="7"/>
                                        </p:tgtEl>
                                        <p:attrNameLst>
                                          <p:attrName>ppt_y</p:attrName>
                                        </p:attrNameLst>
                                      </p:cBhvr>
                                      <p:tavLst>
                                        <p:tav tm="0">
                                          <p:val>
                                            <p:strVal val="#ppt_y+.1"/>
                                          </p:val>
                                        </p:tav>
                                        <p:tav tm="100000">
                                          <p:val>
                                            <p:strVal val="#ppt_y"/>
                                          </p:val>
                                        </p:tav>
                                      </p:tavLst>
                                    </p:anim>
                                  </p:childTnLst>
                                </p:cTn>
                              </p:par>
                            </p:childTnLst>
                          </p:cTn>
                        </p:par>
                        <p:par>
                          <p:cTn id="46" fill="hold">
                            <p:stCondLst>
                              <p:cond delay="750"/>
                            </p:stCondLst>
                            <p:childTnLst>
                              <p:par>
                                <p:cTn id="47" presetID="42"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250"/>
                                        <p:tgtEl>
                                          <p:spTgt spid="10"/>
                                        </p:tgtEl>
                                      </p:cBhvr>
                                    </p:animEffect>
                                    <p:anim calcmode="lin" valueType="num">
                                      <p:cBhvr>
                                        <p:cTn id="50" dur="250" fill="hold"/>
                                        <p:tgtEl>
                                          <p:spTgt spid="10"/>
                                        </p:tgtEl>
                                        <p:attrNameLst>
                                          <p:attrName>ppt_x</p:attrName>
                                        </p:attrNameLst>
                                      </p:cBhvr>
                                      <p:tavLst>
                                        <p:tav tm="0">
                                          <p:val>
                                            <p:strVal val="#ppt_x"/>
                                          </p:val>
                                        </p:tav>
                                        <p:tav tm="100000">
                                          <p:val>
                                            <p:strVal val="#ppt_x"/>
                                          </p:val>
                                        </p:tav>
                                      </p:tavLst>
                                    </p:anim>
                                    <p:anim calcmode="lin" valueType="num">
                                      <p:cBhvr>
                                        <p:cTn id="51"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P spid="25" grpId="0" animBg="1"/>
      <p:bldP spid="50"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74B1-3A83-3DA4-E8C8-6B7BDECF2BCC}"/>
            </a:ext>
          </a:extLst>
        </p:cNvPr>
        <p:cNvGrpSpPr/>
        <p:nvPr/>
      </p:nvGrpSpPr>
      <p:grpSpPr>
        <a:xfrm>
          <a:off x="0" y="0"/>
          <a:ext cx="0" cy="0"/>
          <a:chOff x="0" y="0"/>
          <a:chExt cx="0" cy="0"/>
        </a:xfrm>
      </p:grpSpPr>
      <p:sp>
        <p:nvSpPr>
          <p:cNvPr id="3" name="图形">
            <a:extLst>
              <a:ext uri="{FF2B5EF4-FFF2-40B4-BE49-F238E27FC236}">
                <a16:creationId xmlns:a16="http://schemas.microsoft.com/office/drawing/2014/main" id="{2450414A-E04A-4898-F0C8-D4E13B700A32}"/>
              </a:ext>
            </a:extLst>
          </p:cNvPr>
          <p:cNvSpPr/>
          <p:nvPr>
            <p:custDataLst>
              <p:tags r:id="rId1"/>
            </p:custDataLst>
          </p:nvPr>
        </p:nvSpPr>
        <p:spPr>
          <a:xfrm>
            <a:off x="-609373" y="379786"/>
            <a:ext cx="4646442"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i="0" u="none" strike="noStrike" dirty="0">
                <a:solidFill>
                  <a:schemeClr val="bg1"/>
                </a:solidFill>
                <a:effectLst/>
                <a:latin typeface="標楷體"/>
                <a:ea typeface="標楷體"/>
              </a:rPr>
              <a:t> 進度規劃</a:t>
            </a:r>
            <a:endParaRPr lang="zh-CN" altLang="en-US" sz="4800" b="1" dirty="0">
              <a:solidFill>
                <a:schemeClr val="bg1"/>
              </a:solidFill>
              <a:latin typeface="標楷體"/>
              <a:ea typeface="標楷體"/>
              <a:sym typeface="字魂58号-创中黑" panose="00000500000000000000" charset="-122"/>
            </a:endParaRPr>
          </a:p>
        </p:txBody>
      </p:sp>
      <p:pic>
        <p:nvPicPr>
          <p:cNvPr id="15" name="Picture 14" descr="A grid of blue rectangular objects&#10;&#10;AI-generated content may be incorrect.">
            <a:extLst>
              <a:ext uri="{FF2B5EF4-FFF2-40B4-BE49-F238E27FC236}">
                <a16:creationId xmlns:a16="http://schemas.microsoft.com/office/drawing/2014/main" id="{392C8D33-A8BA-F068-1795-028BE47F02FE}"/>
              </a:ext>
            </a:extLst>
          </p:cNvPr>
          <p:cNvPicPr>
            <a:picLocks noChangeAspect="1"/>
          </p:cNvPicPr>
          <p:nvPr/>
        </p:nvPicPr>
        <p:blipFill>
          <a:blip r:embed="rId4"/>
          <a:stretch>
            <a:fillRect/>
          </a:stretch>
        </p:blipFill>
        <p:spPr>
          <a:xfrm>
            <a:off x="2041703" y="1791998"/>
            <a:ext cx="10546994" cy="5206436"/>
          </a:xfrm>
          <a:prstGeom prst="rect">
            <a:avLst/>
          </a:prstGeom>
        </p:spPr>
      </p:pic>
      <p:pic>
        <p:nvPicPr>
          <p:cNvPr id="2" name="圖片 1" descr="图标&#10;&#10;描述已自动生成">
            <a:extLst>
              <a:ext uri="{FF2B5EF4-FFF2-40B4-BE49-F238E27FC236}">
                <a16:creationId xmlns:a16="http://schemas.microsoft.com/office/drawing/2014/main" id="{841C24D5-E4B3-E873-BAF2-5B3C7B25A5B1}"/>
              </a:ext>
            </a:extLst>
          </p:cNvPr>
          <p:cNvPicPr>
            <a:picLocks noChangeAspect="1"/>
          </p:cNvPicPr>
          <p:nvPr/>
        </p:nvPicPr>
        <p:blipFill>
          <a:blip r:embed="rId5"/>
          <a:stretch>
            <a:fillRect/>
          </a:stretch>
        </p:blipFill>
        <p:spPr>
          <a:xfrm>
            <a:off x="12029323" y="5165558"/>
            <a:ext cx="3052706" cy="3064042"/>
          </a:xfrm>
          <a:prstGeom prst="rect">
            <a:avLst/>
          </a:prstGeom>
        </p:spPr>
      </p:pic>
    </p:spTree>
    <p:extLst>
      <p:ext uri="{BB962C8B-B14F-4D97-AF65-F5344CB8AC3E}">
        <p14:creationId xmlns:p14="http://schemas.microsoft.com/office/powerpoint/2010/main" val="395574512"/>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3165768" y="609837"/>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3" name="任意多边形: 形状 2"/>
          <p:cNvSpPr/>
          <p:nvPr/>
        </p:nvSpPr>
        <p:spPr>
          <a:xfrm>
            <a:off x="2" y="0"/>
            <a:ext cx="5333576" cy="8229600"/>
          </a:xfrm>
          <a:custGeom>
            <a:avLst/>
            <a:gdLst>
              <a:gd name="connsiteX0" fmla="*/ 0 w 4444647"/>
              <a:gd name="connsiteY0" fmla="*/ 0 h 6858000"/>
              <a:gd name="connsiteX1" fmla="*/ 2668043 w 4444647"/>
              <a:gd name="connsiteY1" fmla="*/ 0 h 6858000"/>
              <a:gd name="connsiteX2" fmla="*/ 2757789 w 4444647"/>
              <a:gd name="connsiteY2" fmla="*/ 63819 h 6858000"/>
              <a:gd name="connsiteX3" fmla="*/ 4444647 w 4444647"/>
              <a:gd name="connsiteY3" fmla="*/ 3429001 h 6858000"/>
              <a:gd name="connsiteX4" fmla="*/ 2757789 w 4444647"/>
              <a:gd name="connsiteY4" fmla="*/ 6794183 h 6858000"/>
              <a:gd name="connsiteX5" fmla="*/ 2668046 w 4444647"/>
              <a:gd name="connsiteY5" fmla="*/ 6858000 h 6858000"/>
              <a:gd name="connsiteX6" fmla="*/ 0 w 4444647"/>
              <a:gd name="connsiteY6" fmla="*/ 6858000 h 6858000"/>
              <a:gd name="connsiteX7" fmla="*/ 0 w 4444647"/>
              <a:gd name="connsiteY7" fmla="*/ 5382576 h 6858000"/>
              <a:gd name="connsiteX8" fmla="*/ 9646 w 4444647"/>
              <a:gd name="connsiteY8" fmla="*/ 5383063 h 6858000"/>
              <a:gd name="connsiteX9" fmla="*/ 1963709 w 4444647"/>
              <a:gd name="connsiteY9" fmla="*/ 3429000 h 6858000"/>
              <a:gd name="connsiteX10" fmla="*/ 9646 w 4444647"/>
              <a:gd name="connsiteY10" fmla="*/ 1474937 h 6858000"/>
              <a:gd name="connsiteX11" fmla="*/ 0 w 4444647"/>
              <a:gd name="connsiteY11" fmla="*/ 1475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4647" h="6858000">
                <a:moveTo>
                  <a:pt x="0" y="0"/>
                </a:moveTo>
                <a:lnTo>
                  <a:pt x="2668043" y="0"/>
                </a:lnTo>
                <a:lnTo>
                  <a:pt x="2757789" y="63819"/>
                </a:lnTo>
                <a:cubicBezTo>
                  <a:pt x="3781816" y="829643"/>
                  <a:pt x="4444647" y="2051916"/>
                  <a:pt x="4444647" y="3429001"/>
                </a:cubicBezTo>
                <a:cubicBezTo>
                  <a:pt x="4444647" y="4806087"/>
                  <a:pt x="3781816" y="6028359"/>
                  <a:pt x="2757789" y="6794183"/>
                </a:cubicBezTo>
                <a:lnTo>
                  <a:pt x="2668046" y="6858000"/>
                </a:lnTo>
                <a:lnTo>
                  <a:pt x="0" y="6858000"/>
                </a:lnTo>
                <a:lnTo>
                  <a:pt x="0" y="5382576"/>
                </a:lnTo>
                <a:lnTo>
                  <a:pt x="9646" y="5383063"/>
                </a:lnTo>
                <a:cubicBezTo>
                  <a:pt x="1088845" y="5383063"/>
                  <a:pt x="1963709" y="4508199"/>
                  <a:pt x="1963709" y="3429000"/>
                </a:cubicBezTo>
                <a:cubicBezTo>
                  <a:pt x="1963709" y="2349801"/>
                  <a:pt x="1088845" y="1474937"/>
                  <a:pt x="9646" y="1474937"/>
                </a:cubicBezTo>
                <a:lnTo>
                  <a:pt x="0" y="14754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4" name="任意多边形: 形状 3"/>
          <p:cNvSpPr/>
          <p:nvPr/>
        </p:nvSpPr>
        <p:spPr>
          <a:xfrm>
            <a:off x="986482" y="880590"/>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5" name="任意多边形: 形状 4"/>
          <p:cNvSpPr/>
          <p:nvPr/>
        </p:nvSpPr>
        <p:spPr>
          <a:xfrm>
            <a:off x="11251797" y="4762147"/>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6" name="文本框 5"/>
          <p:cNvSpPr txBox="1"/>
          <p:nvPr/>
        </p:nvSpPr>
        <p:spPr>
          <a:xfrm>
            <a:off x="1679080" y="1842181"/>
            <a:ext cx="4653582" cy="1440395"/>
          </a:xfrm>
          <a:prstGeom prst="rect">
            <a:avLst/>
          </a:prstGeom>
          <a:noFill/>
        </p:spPr>
        <p:txBody>
          <a:bodyPr wrap="square" lIns="91440" tIns="45720" rIns="91440" bIns="45720"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8600" b="1">
                <a:solidFill>
                  <a:schemeClr val="tx2">
                    <a:lumMod val="85000"/>
                    <a:lumOff val="15000"/>
                  </a:schemeClr>
                </a:solidFill>
                <a:latin typeface="Microsoft YaHei"/>
                <a:ea typeface="Microsoft YaHei"/>
              </a:rPr>
              <a:t>報告結束</a:t>
            </a:r>
            <a:endParaRPr lang="zh-CN" altLang="en-US" sz="8600" b="1">
              <a:solidFill>
                <a:schemeClr val="tx2">
                  <a:lumMod val="85000"/>
                  <a:lumOff val="15000"/>
                </a:schemeClr>
              </a:solidFill>
              <a:latin typeface="Microsoft YaHei"/>
              <a:ea typeface="Microsoft YaHei"/>
            </a:endParaRPr>
          </a:p>
        </p:txBody>
      </p:sp>
      <p:pic>
        <p:nvPicPr>
          <p:cNvPr id="12" name="图片 11" descr="图形用户界面, 应用程序&#10;&#10;描述已自动生成"/>
          <p:cNvPicPr>
            <a:picLocks noChangeAspect="1"/>
          </p:cNvPicPr>
          <p:nvPr/>
        </p:nvPicPr>
        <p:blipFill>
          <a:blip r:embed="rId3">
            <a:extLst>
              <a:ext uri="{28A0092B-C50C-407E-A947-70E740481C1C}">
                <a14:useLocalDpi xmlns:a14="http://schemas.microsoft.com/office/drawing/2010/main" val="0"/>
              </a:ext>
            </a:extLst>
          </a:blip>
          <a:srcRect b="21974"/>
          <a:stretch>
            <a:fillRect/>
          </a:stretch>
        </p:blipFill>
        <p:spPr>
          <a:xfrm>
            <a:off x="604531" y="4055134"/>
            <a:ext cx="5350092" cy="4174466"/>
          </a:xfrm>
          <a:prstGeom prst="rect">
            <a:avLst/>
          </a:prstGeom>
        </p:spPr>
      </p:pic>
      <p:grpSp>
        <p:nvGrpSpPr>
          <p:cNvPr id="14" name="组合 58">
            <a:extLst>
              <a:ext uri="{FF2B5EF4-FFF2-40B4-BE49-F238E27FC236}">
                <a16:creationId xmlns:a16="http://schemas.microsoft.com/office/drawing/2014/main" id="{C1D20F5E-A740-BE03-292B-A5A8EB8627D2}"/>
              </a:ext>
            </a:extLst>
          </p:cNvPr>
          <p:cNvGrpSpPr/>
          <p:nvPr/>
        </p:nvGrpSpPr>
        <p:grpSpPr>
          <a:xfrm>
            <a:off x="9384367" y="1842180"/>
            <a:ext cx="5150040" cy="5777584"/>
            <a:chOff x="4160248" y="2971836"/>
            <a:chExt cx="3358324" cy="3904556"/>
          </a:xfrm>
        </p:grpSpPr>
        <p:grpSp>
          <p:nvGrpSpPr>
            <p:cNvPr id="15" name="组合 47">
              <a:extLst>
                <a:ext uri="{FF2B5EF4-FFF2-40B4-BE49-F238E27FC236}">
                  <a16:creationId xmlns:a16="http://schemas.microsoft.com/office/drawing/2014/main" id="{400DD7AE-9F8D-64C7-00CE-54FC7DD1AAED}"/>
                </a:ext>
              </a:extLst>
            </p:cNvPr>
            <p:cNvGrpSpPr/>
            <p:nvPr/>
          </p:nvGrpSpPr>
          <p:grpSpPr>
            <a:xfrm rot="16200000">
              <a:off x="4160248" y="3518068"/>
              <a:ext cx="3358324" cy="3358324"/>
              <a:chOff x="1812965" y="2416628"/>
              <a:chExt cx="2505267" cy="2505267"/>
            </a:xfrm>
          </p:grpSpPr>
          <p:sp>
            <p:nvSpPr>
              <p:cNvPr id="17" name="椭圆 48">
                <a:extLst>
                  <a:ext uri="{FF2B5EF4-FFF2-40B4-BE49-F238E27FC236}">
                    <a16:creationId xmlns:a16="http://schemas.microsoft.com/office/drawing/2014/main" id="{F4B37A39-0DF3-F9B8-7ADF-6ECC938A935C}"/>
                  </a:ext>
                </a:extLst>
              </p:cNvPr>
              <p:cNvSpPr/>
              <p:nvPr/>
            </p:nvSpPr>
            <p:spPr>
              <a:xfrm>
                <a:off x="1812965" y="2416628"/>
                <a:ext cx="2505267" cy="2505267"/>
              </a:xfrm>
              <a:prstGeom prst="ellipse">
                <a:avLst/>
              </a:prstGeom>
              <a:gradFill>
                <a:gsLst>
                  <a:gs pos="73000">
                    <a:srgbClr val="CB232D">
                      <a:lumMod val="5000"/>
                      <a:lumOff val="95000"/>
                      <a:alpha val="0"/>
                    </a:srgbClr>
                  </a:gs>
                  <a:gs pos="100000">
                    <a:schemeClr val="accent1">
                      <a:alpha val="22000"/>
                    </a:schemeClr>
                  </a:gs>
                </a:gsLst>
                <a:lin ang="0" scaled="0"/>
              </a:gradFill>
              <a:ln w="12700" cap="flat" cmpd="sng" algn="ctr">
                <a:gradFill>
                  <a:gsLst>
                    <a:gs pos="76000">
                      <a:srgbClr val="CB232D">
                        <a:lumMod val="5000"/>
                        <a:lumOff val="95000"/>
                        <a:alpha val="39000"/>
                      </a:srgbClr>
                    </a:gs>
                    <a:gs pos="100000">
                      <a:schemeClr val="accent1"/>
                    </a:gs>
                  </a:gsLst>
                  <a:lin ang="0" scaled="0"/>
                </a:gradFill>
                <a:prstDash val="solid"/>
                <a:miter lim="800000"/>
              </a:ln>
              <a:effectLst/>
            </p:spPr>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defRPr/>
                </a:pPr>
                <a:endParaRPr lang="zh-CN" altLang="en-US" sz="1320" kern="0">
                  <a:solidFill>
                    <a:schemeClr val="bg1"/>
                  </a:solidFill>
                  <a:latin typeface="微软雅黑" panose="020B0503020204020204" pitchFamily="34" charset="-122"/>
                  <a:ea typeface="阿里巴巴普惠体 2.0 65 Medium" panose="00020600040101010101" pitchFamily="18" charset="-122"/>
                  <a:cs typeface="+mn-ea"/>
                  <a:sym typeface="Arial" panose="020B0604020202020204" pitchFamily="34" charset="0"/>
                </a:endParaRPr>
              </a:p>
            </p:txBody>
          </p:sp>
          <p:sp>
            <p:nvSpPr>
              <p:cNvPr id="18" name="椭圆 49">
                <a:extLst>
                  <a:ext uri="{FF2B5EF4-FFF2-40B4-BE49-F238E27FC236}">
                    <a16:creationId xmlns:a16="http://schemas.microsoft.com/office/drawing/2014/main" id="{EB3E55B3-B55E-5976-984F-848C9A8B797A}"/>
                  </a:ext>
                </a:extLst>
              </p:cNvPr>
              <p:cNvSpPr/>
              <p:nvPr/>
            </p:nvSpPr>
            <p:spPr>
              <a:xfrm>
                <a:off x="1996864" y="2600527"/>
                <a:ext cx="2137471" cy="2137471"/>
              </a:xfrm>
              <a:prstGeom prst="ellipse">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384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16" name="图片 57" descr="卡通人物&#10;&#10;描述已自动生成">
              <a:extLst>
                <a:ext uri="{FF2B5EF4-FFF2-40B4-BE49-F238E27FC236}">
                  <a16:creationId xmlns:a16="http://schemas.microsoft.com/office/drawing/2014/main" id="{DA575E92-F6BC-B317-6067-42515A0DB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1381" y="2971836"/>
              <a:ext cx="2711482" cy="3169432"/>
            </a:xfrm>
            <a:prstGeom prst="rect">
              <a:avLst/>
            </a:prstGeom>
          </p:spPr>
        </p:pic>
      </p:grpSp>
      <p:sp>
        <p:nvSpPr>
          <p:cNvPr id="19" name="文本框 5">
            <a:extLst>
              <a:ext uri="{FF2B5EF4-FFF2-40B4-BE49-F238E27FC236}">
                <a16:creationId xmlns:a16="http://schemas.microsoft.com/office/drawing/2014/main" id="{84D30EF1-F364-A077-E6FF-5DC58AFCDC50}"/>
              </a:ext>
            </a:extLst>
          </p:cNvPr>
          <p:cNvSpPr txBox="1"/>
          <p:nvPr/>
        </p:nvSpPr>
        <p:spPr>
          <a:xfrm>
            <a:off x="4408990" y="3628648"/>
            <a:ext cx="4653582" cy="1440395"/>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8600" b="1">
                <a:solidFill>
                  <a:schemeClr val="tx2">
                    <a:lumMod val="85000"/>
                    <a:lumOff val="15000"/>
                  </a:schemeClr>
                </a:solidFill>
                <a:latin typeface="Microsoft YaHei"/>
                <a:ea typeface="Microsoft YaHei"/>
              </a:rPr>
              <a:t>謝謝大家</a:t>
            </a:r>
            <a:endParaRPr lang="zh-CN" altLang="en-US" sz="8600" b="1">
              <a:solidFill>
                <a:schemeClr val="tx2">
                  <a:lumMod val="85000"/>
                  <a:lumOff val="15000"/>
                </a:schemeClr>
              </a:solidFill>
              <a:latin typeface="Microsoft YaHei"/>
              <a:ea typeface="Microsoft YaHei"/>
            </a:endParaRPr>
          </a:p>
        </p:txBody>
      </p:sp>
    </p:spTree>
    <p:extLst>
      <p:ext uri="{BB962C8B-B14F-4D97-AF65-F5344CB8AC3E}">
        <p14:creationId xmlns:p14="http://schemas.microsoft.com/office/powerpoint/2010/main" val="90612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C45F3-24A8-412E-00B6-259C51925706}"/>
            </a:ext>
          </a:extLst>
        </p:cNvPr>
        <p:cNvGrpSpPr/>
        <p:nvPr/>
      </p:nvGrpSpPr>
      <p:grpSpPr>
        <a:xfrm>
          <a:off x="0" y="0"/>
          <a:ext cx="0" cy="0"/>
          <a:chOff x="0" y="0"/>
          <a:chExt cx="0" cy="0"/>
        </a:xfrm>
      </p:grpSpPr>
      <p:sp>
        <p:nvSpPr>
          <p:cNvPr id="3" name="图形">
            <a:extLst>
              <a:ext uri="{FF2B5EF4-FFF2-40B4-BE49-F238E27FC236}">
                <a16:creationId xmlns:a16="http://schemas.microsoft.com/office/drawing/2014/main" id="{16ABD836-E411-3B0B-0845-BB12027654DD}"/>
              </a:ext>
            </a:extLst>
          </p:cNvPr>
          <p:cNvSpPr/>
          <p:nvPr>
            <p:custDataLst>
              <p:tags r:id="rId1"/>
            </p:custDataLst>
          </p:nvPr>
        </p:nvSpPr>
        <p:spPr>
          <a:xfrm>
            <a:off x="-609373" y="379786"/>
            <a:ext cx="5293285"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dirty="0">
                <a:solidFill>
                  <a:schemeClr val="bg1"/>
                </a:solidFill>
                <a:latin typeface="標楷體"/>
                <a:ea typeface="標楷體"/>
              </a:rPr>
              <a:t>參考資料集</a:t>
            </a:r>
            <a:endParaRPr lang="zh-CN" altLang="en-US" sz="4800" b="1" dirty="0">
              <a:solidFill>
                <a:schemeClr val="bg1"/>
              </a:solidFill>
              <a:latin typeface="標楷體"/>
              <a:ea typeface="標楷體" panose="03000509000000000000" pitchFamily="65" charset="-120"/>
              <a:sym typeface="字魂58号-创中黑" panose="00000500000000000000" charset="-122"/>
            </a:endParaRPr>
          </a:p>
        </p:txBody>
      </p:sp>
      <p:graphicFrame>
        <p:nvGraphicFramePr>
          <p:cNvPr id="12" name="表格 11">
            <a:extLst>
              <a:ext uri="{FF2B5EF4-FFF2-40B4-BE49-F238E27FC236}">
                <a16:creationId xmlns:a16="http://schemas.microsoft.com/office/drawing/2014/main" id="{194CA04C-5F34-793F-DB4F-583FAF9F8DF9}"/>
              </a:ext>
            </a:extLst>
          </p:cNvPr>
          <p:cNvGraphicFramePr>
            <a:graphicFrameLocks noGrp="1"/>
          </p:cNvGraphicFramePr>
          <p:nvPr>
            <p:extLst>
              <p:ext uri="{D42A27DB-BD31-4B8C-83A1-F6EECF244321}">
                <p14:modId xmlns:p14="http://schemas.microsoft.com/office/powerpoint/2010/main" val="1083747757"/>
              </p:ext>
            </p:extLst>
          </p:nvPr>
        </p:nvGraphicFramePr>
        <p:xfrm>
          <a:off x="1652337" y="3252088"/>
          <a:ext cx="11959834" cy="3401245"/>
        </p:xfrm>
        <a:graphic>
          <a:graphicData uri="http://schemas.openxmlformats.org/drawingml/2006/table">
            <a:tbl>
              <a:tblPr firstRow="1" bandRow="1">
                <a:tableStyleId>{5940675A-B579-460E-94D1-54222C63F5DA}</a:tableStyleId>
              </a:tblPr>
              <a:tblGrid>
                <a:gridCol w="2700329">
                  <a:extLst>
                    <a:ext uri="{9D8B030D-6E8A-4147-A177-3AD203B41FA5}">
                      <a16:colId xmlns:a16="http://schemas.microsoft.com/office/drawing/2014/main" val="740398333"/>
                    </a:ext>
                  </a:extLst>
                </a:gridCol>
                <a:gridCol w="2176471">
                  <a:extLst>
                    <a:ext uri="{9D8B030D-6E8A-4147-A177-3AD203B41FA5}">
                      <a16:colId xmlns:a16="http://schemas.microsoft.com/office/drawing/2014/main" val="1180552614"/>
                    </a:ext>
                  </a:extLst>
                </a:gridCol>
                <a:gridCol w="2133600">
                  <a:extLst>
                    <a:ext uri="{9D8B030D-6E8A-4147-A177-3AD203B41FA5}">
                      <a16:colId xmlns:a16="http://schemas.microsoft.com/office/drawing/2014/main" val="962448404"/>
                    </a:ext>
                  </a:extLst>
                </a:gridCol>
                <a:gridCol w="1941095">
                  <a:extLst>
                    <a:ext uri="{9D8B030D-6E8A-4147-A177-3AD203B41FA5}">
                      <a16:colId xmlns:a16="http://schemas.microsoft.com/office/drawing/2014/main" val="1271250140"/>
                    </a:ext>
                  </a:extLst>
                </a:gridCol>
                <a:gridCol w="3008339">
                  <a:extLst>
                    <a:ext uri="{9D8B030D-6E8A-4147-A177-3AD203B41FA5}">
                      <a16:colId xmlns:a16="http://schemas.microsoft.com/office/drawing/2014/main" val="997033274"/>
                    </a:ext>
                  </a:extLst>
                </a:gridCol>
              </a:tblGrid>
              <a:tr h="934901">
                <a:tc>
                  <a:txBody>
                    <a:bodyPr/>
                    <a:lstStyle/>
                    <a:p>
                      <a:pPr algn="ctr"/>
                      <a:r>
                        <a:rPr lang="zh-TW" altLang="en-US" sz="2800" b="1" dirty="0">
                          <a:latin typeface="Microsoft JhengHei"/>
                          <a:ea typeface="Microsoft JhengHei"/>
                        </a:rPr>
                        <a:t>資料庫</a:t>
                      </a:r>
                    </a:p>
                  </a:txBody>
                  <a:tcPr anchor="ctr"/>
                </a:tc>
                <a:tc>
                  <a:txBody>
                    <a:bodyPr/>
                    <a:lstStyle/>
                    <a:p>
                      <a:pPr algn="ctr"/>
                      <a:r>
                        <a:rPr lang="zh-TW" altLang="en-US" sz="2800" b="1" dirty="0">
                          <a:latin typeface="Microsoft JhengHei"/>
                          <a:ea typeface="Microsoft JhengHei"/>
                        </a:rPr>
                        <a:t>訓練集張數</a:t>
                      </a:r>
                    </a:p>
                  </a:txBody>
                  <a:tcPr anchor="ctr"/>
                </a:tc>
                <a:tc>
                  <a:txBody>
                    <a:bodyPr/>
                    <a:lstStyle/>
                    <a:p>
                      <a:pPr algn="ctr"/>
                      <a:r>
                        <a:rPr lang="zh-TW" altLang="en-US" sz="2800" b="1" dirty="0">
                          <a:latin typeface="Microsoft JhengHei"/>
                          <a:ea typeface="Microsoft JhengHei"/>
                        </a:rPr>
                        <a:t>測試集張數</a:t>
                      </a:r>
                    </a:p>
                  </a:txBody>
                  <a:tcPr anchor="ctr"/>
                </a:tc>
                <a:tc>
                  <a:txBody>
                    <a:bodyPr/>
                    <a:lstStyle/>
                    <a:p>
                      <a:pPr algn="ctr"/>
                      <a:r>
                        <a:rPr lang="zh-TW" altLang="en-US" sz="2800" b="1" dirty="0">
                          <a:latin typeface="Microsoft JhengHei"/>
                          <a:ea typeface="Microsoft JhengHei"/>
                        </a:rPr>
                        <a:t>總張數</a:t>
                      </a:r>
                    </a:p>
                  </a:txBody>
                  <a:tcPr anchor="ctr"/>
                </a:tc>
                <a:tc>
                  <a:txBody>
                    <a:bodyPr/>
                    <a:lstStyle/>
                    <a:p>
                      <a:pPr lvl="0" algn="ctr">
                        <a:buNone/>
                      </a:pPr>
                      <a:r>
                        <a:rPr lang="zh-TW" altLang="en-US" sz="2800" b="1" kern="1200" noProof="0">
                          <a:solidFill>
                            <a:schemeClr val="tx1"/>
                          </a:solidFill>
                          <a:latin typeface="Microsoft JhengHei"/>
                          <a:ea typeface="Microsoft JhengHei"/>
                          <a:cs typeface="+mn-cs"/>
                        </a:rPr>
                        <a:t>圖片大小</a:t>
                      </a:r>
                    </a:p>
                  </a:txBody>
                  <a:tcPr anchor="ctr"/>
                </a:tc>
                <a:extLst>
                  <a:ext uri="{0D108BD9-81ED-4DB2-BD59-A6C34878D82A}">
                    <a16:rowId xmlns:a16="http://schemas.microsoft.com/office/drawing/2014/main" val="1537246900"/>
                  </a:ext>
                </a:extLst>
              </a:tr>
              <a:tr h="1233172">
                <a:tc>
                  <a:txBody>
                    <a:bodyPr/>
                    <a:lstStyle/>
                    <a:p>
                      <a:pPr lvl="0" algn="ctr">
                        <a:lnSpc>
                          <a:spcPct val="100000"/>
                        </a:lnSpc>
                        <a:spcBef>
                          <a:spcPts val="0"/>
                        </a:spcBef>
                        <a:spcAft>
                          <a:spcPts val="0"/>
                        </a:spcAft>
                        <a:buNone/>
                      </a:pPr>
                      <a:r>
                        <a:rPr lang="zh-TW" sz="2800" b="0">
                          <a:latin typeface="Microsoft JhengHei"/>
                          <a:ea typeface="Microsoft JhengHei"/>
                          <a:hlinkClick r:id="rId4"/>
                        </a:rPr>
                        <a:t>IDRiD</a:t>
                      </a:r>
                      <a:r>
                        <a:rPr lang="en-US" altLang="zh-TW" sz="2800" b="0">
                          <a:latin typeface="Microsoft JhengHei"/>
                          <a:hlinkClick r:id="rId4"/>
                        </a:rPr>
                        <a:t>(</a:t>
                      </a:r>
                      <a:r>
                        <a:rPr lang="en-US" sz="2800" b="0" u="none" strike="noStrike" noProof="0">
                          <a:latin typeface="Microsoft JhengHei"/>
                          <a:hlinkClick r:id="rId4"/>
                        </a:rPr>
                        <a:t>Kaggle</a:t>
                      </a:r>
                      <a:r>
                        <a:rPr lang="en-US" sz="2800" b="0" u="none" strike="noStrike" noProof="0">
                          <a:latin typeface="Microsoft JhengHei"/>
                        </a:rPr>
                        <a:t>、</a:t>
                      </a:r>
                      <a:r>
                        <a:rPr lang="en-US" sz="2800" b="0" u="none" strike="noStrike" noProof="0">
                          <a:latin typeface="Microsoft JhengHei"/>
                          <a:hlinkClick r:id="rId5"/>
                        </a:rPr>
                        <a:t>IEEE</a:t>
                      </a:r>
                      <a:r>
                        <a:rPr lang="en-US" sz="2800" b="0" u="none" strike="noStrike" noProof="0">
                          <a:latin typeface="Microsoft JhengHei"/>
                        </a:rPr>
                        <a:t>)</a:t>
                      </a:r>
                      <a:endParaRPr lang="zh-TW" sz="2800" b="0">
                        <a:latin typeface="Microsoft JhengHei"/>
                        <a:ea typeface="Microsoft JhengHei"/>
                      </a:endParaRPr>
                    </a:p>
                  </a:txBody>
                  <a:tcPr anchor="ctr"/>
                </a:tc>
                <a:tc>
                  <a:txBody>
                    <a:bodyPr/>
                    <a:lstStyle/>
                    <a:p>
                      <a:pPr lvl="0" algn="ctr">
                        <a:buNone/>
                      </a:pPr>
                      <a:r>
                        <a:rPr lang="zh-TW" altLang="en-US" sz="2800" b="0" dirty="0">
                          <a:latin typeface="Microsoft JhengHei"/>
                          <a:ea typeface="Microsoft JhengHei"/>
                        </a:rPr>
                        <a:t>413</a:t>
                      </a:r>
                    </a:p>
                  </a:txBody>
                  <a:tcPr anchor="ctr"/>
                </a:tc>
                <a:tc>
                  <a:txBody>
                    <a:bodyPr/>
                    <a:lstStyle/>
                    <a:p>
                      <a:pPr algn="ctr"/>
                      <a:r>
                        <a:rPr lang="zh-TW" altLang="en-US" sz="2800" b="0" dirty="0">
                          <a:latin typeface="Microsoft JhengHei"/>
                          <a:ea typeface="Microsoft JhengHei"/>
                        </a:rPr>
                        <a:t>103</a:t>
                      </a:r>
                    </a:p>
                  </a:txBody>
                  <a:tcPr anchor="ctr"/>
                </a:tc>
                <a:tc>
                  <a:txBody>
                    <a:bodyPr/>
                    <a:lstStyle/>
                    <a:p>
                      <a:pPr algn="ctr"/>
                      <a:r>
                        <a:rPr lang="zh-TW" altLang="en-US" sz="2800" b="0" dirty="0">
                          <a:latin typeface="Microsoft JhengHei"/>
                          <a:ea typeface="Microsoft JhengHei"/>
                        </a:rPr>
                        <a:t>513</a:t>
                      </a:r>
                    </a:p>
                  </a:txBody>
                  <a:tcPr anchor="ctr"/>
                </a:tc>
                <a:tc rowSpan="2">
                  <a:txBody>
                    <a:bodyPr/>
                    <a:lstStyle/>
                    <a:p>
                      <a:pPr lvl="0" algn="ctr">
                        <a:buNone/>
                      </a:pPr>
                      <a:r>
                        <a:rPr lang="en-US" altLang="zh-TW" sz="2800" b="0" kern="1200" noProof="0" dirty="0">
                          <a:solidFill>
                            <a:schemeClr val="tx1"/>
                          </a:solidFill>
                          <a:latin typeface="Microsoft JhengHei"/>
                          <a:ea typeface="Microsoft JhengHei"/>
                          <a:cs typeface="+mn-cs"/>
                        </a:rPr>
                        <a:t>(224,224)</a:t>
                      </a:r>
                      <a:endParaRPr lang="zh-TW" altLang="en-US" sz="2800" b="0" kern="1200" dirty="0">
                        <a:solidFill>
                          <a:schemeClr val="tx1"/>
                        </a:solidFill>
                        <a:latin typeface="Microsoft JhengHei"/>
                        <a:ea typeface="Microsoft JhengHei"/>
                        <a:cs typeface="+mn-cs"/>
                      </a:endParaRPr>
                    </a:p>
                  </a:txBody>
                  <a:tcPr anchor="ctr"/>
                </a:tc>
                <a:extLst>
                  <a:ext uri="{0D108BD9-81ED-4DB2-BD59-A6C34878D82A}">
                    <a16:rowId xmlns:a16="http://schemas.microsoft.com/office/drawing/2014/main" val="1745874138"/>
                  </a:ext>
                </a:extLst>
              </a:tr>
              <a:tr h="1233172">
                <a:tc>
                  <a:txBody>
                    <a:bodyPr/>
                    <a:lstStyle/>
                    <a:p>
                      <a:pPr lvl="0" algn="ctr">
                        <a:buNone/>
                      </a:pPr>
                      <a:r>
                        <a:rPr lang="zh-TW" sz="2800" b="0" u="none" strike="noStrike" noProof="0">
                          <a:latin typeface="Microsoft JhengHei"/>
                          <a:ea typeface="Microsoft JhengHei"/>
                          <a:hlinkClick r:id="rId6"/>
                        </a:rPr>
                        <a:t>APTOS 2019</a:t>
                      </a:r>
                      <a:r>
                        <a:rPr lang="en-US" altLang="zh-TW" sz="2800" b="0" u="none" strike="noStrike" noProof="0">
                          <a:solidFill>
                            <a:srgbClr val="000000"/>
                          </a:solidFill>
                          <a:latin typeface="Microsoft JhengHei"/>
                          <a:hlinkClick r:id="rId6"/>
                        </a:rPr>
                        <a:t>(Kaggle)</a:t>
                      </a:r>
                      <a:endParaRPr lang="zh-TW" sz="2800" b="0">
                        <a:latin typeface="Microsoft JhengHei"/>
                        <a:ea typeface="Microsoft JhengHei"/>
                      </a:endParaRPr>
                    </a:p>
                  </a:txBody>
                  <a:tcPr anchor="ctr"/>
                </a:tc>
                <a:tc>
                  <a:txBody>
                    <a:bodyPr/>
                    <a:lstStyle/>
                    <a:p>
                      <a:pPr algn="ctr"/>
                      <a:r>
                        <a:rPr lang="zh-TW" altLang="en-US" sz="2800" b="0" dirty="0">
                          <a:latin typeface="Microsoft JhengHei"/>
                          <a:ea typeface="Microsoft JhengHei"/>
                        </a:rPr>
                        <a:t>3662</a:t>
                      </a:r>
                    </a:p>
                  </a:txBody>
                  <a:tcPr anchor="ctr"/>
                </a:tc>
                <a:tc>
                  <a:txBody>
                    <a:bodyPr/>
                    <a:lstStyle/>
                    <a:p>
                      <a:pPr algn="ctr"/>
                      <a:r>
                        <a:rPr lang="zh-TW" altLang="en-US" sz="2800" b="0" dirty="0">
                          <a:latin typeface="Microsoft JhengHei"/>
                          <a:ea typeface="Microsoft JhengHei"/>
                        </a:rPr>
                        <a:t>1928</a:t>
                      </a:r>
                    </a:p>
                  </a:txBody>
                  <a:tcPr anchor="ctr"/>
                </a:tc>
                <a:tc>
                  <a:txBody>
                    <a:bodyPr/>
                    <a:lstStyle/>
                    <a:p>
                      <a:pPr algn="ctr"/>
                      <a:r>
                        <a:rPr lang="zh-TW" altLang="en-US" sz="2800" b="0" dirty="0">
                          <a:latin typeface="Microsoft JhengHei"/>
                          <a:ea typeface="Microsoft JhengHei"/>
                        </a:rPr>
                        <a:t>5590</a:t>
                      </a:r>
                    </a:p>
                  </a:txBody>
                  <a:tcPr anchor="ctr"/>
                </a:tc>
                <a:tc vMerge="1">
                  <a:txBody>
                    <a:bodyPr/>
                    <a:lstStyle/>
                    <a:p>
                      <a:pPr lvl="0" algn="ctr">
                        <a:buNone/>
                      </a:pPr>
                      <a:endParaRPr lang="zh-TW" sz="2800" dirty="0"/>
                    </a:p>
                  </a:txBody>
                  <a:tcPr anchor="ctr"/>
                </a:tc>
                <a:extLst>
                  <a:ext uri="{0D108BD9-81ED-4DB2-BD59-A6C34878D82A}">
                    <a16:rowId xmlns:a16="http://schemas.microsoft.com/office/drawing/2014/main" val="2870074411"/>
                  </a:ext>
                </a:extLst>
              </a:tr>
            </a:tbl>
          </a:graphicData>
        </a:graphic>
      </p:graphicFrame>
      <p:sp>
        <p:nvSpPr>
          <p:cNvPr id="4" name="文字方塊 3">
            <a:extLst>
              <a:ext uri="{FF2B5EF4-FFF2-40B4-BE49-F238E27FC236}">
                <a16:creationId xmlns:a16="http://schemas.microsoft.com/office/drawing/2014/main" id="{8F0CE4E6-B46D-55A0-2D0B-6EFB5305CC1C}"/>
              </a:ext>
            </a:extLst>
          </p:cNvPr>
          <p:cNvSpPr txBox="1"/>
          <p:nvPr/>
        </p:nvSpPr>
        <p:spPr>
          <a:xfrm>
            <a:off x="471680" y="1621042"/>
            <a:ext cx="13699958" cy="1305870"/>
          </a:xfrm>
          <a:prstGeom prst="rect">
            <a:avLst/>
          </a:prstGeom>
          <a:noFill/>
        </p:spPr>
        <p:txBody>
          <a:bodyPr wrap="square">
            <a:spAutoFit/>
          </a:bodyPr>
          <a:lstStyle/>
          <a:p>
            <a:pPr marL="381000" indent="355600" algn="just">
              <a:lnSpc>
                <a:spcPct val="150000"/>
              </a:lnSpc>
              <a:spcAft>
                <a:spcPts val="600"/>
              </a:spcAft>
            </a:pPr>
            <a:r>
              <a:rPr lang="zh-TW" altLang="zh-TW" sz="2800" kern="100" dirty="0">
                <a:effectLst/>
                <a:latin typeface="微軟正黑體" panose="020B0604030504040204" pitchFamily="34" charset="-120"/>
                <a:ea typeface="微軟正黑體" panose="020B0604030504040204" pitchFamily="34" charset="-120"/>
                <a:cs typeface="Times New Roman" panose="02020603050405020304" pitchFamily="18" charset="0"/>
              </a:rPr>
              <a:t>使用公開資料集（</a:t>
            </a:r>
            <a:r>
              <a:rPr lang="en-US" altLang="zh-TW" sz="2800" kern="100" dirty="0" err="1">
                <a:effectLst/>
                <a:latin typeface="微軟正黑體" panose="020B0604030504040204" pitchFamily="34" charset="-120"/>
                <a:ea typeface="微軟正黑體" panose="020B0604030504040204" pitchFamily="34" charset="-120"/>
                <a:cs typeface="Times New Roman" panose="02020603050405020304" pitchFamily="18" charset="0"/>
              </a:rPr>
              <a:t>IDRiD</a:t>
            </a:r>
            <a:r>
              <a:rPr lang="zh-TW" altLang="zh-TW" sz="28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800" kern="100" dirty="0">
                <a:effectLst/>
                <a:latin typeface="微軟正黑體" panose="020B0604030504040204" pitchFamily="34" charset="-120"/>
                <a:ea typeface="微軟正黑體" panose="020B0604030504040204" pitchFamily="34" charset="-120"/>
                <a:cs typeface="Times New Roman" panose="02020603050405020304" pitchFamily="18" charset="0"/>
              </a:rPr>
              <a:t>APTOS 2019</a:t>
            </a:r>
            <a:r>
              <a:rPr lang="zh-TW" altLang="zh-TW" sz="2800" kern="100" dirty="0">
                <a:effectLst/>
                <a:latin typeface="微軟正黑體" panose="020B0604030504040204" pitchFamily="34" charset="-120"/>
                <a:ea typeface="微軟正黑體" panose="020B0604030504040204" pitchFamily="34" charset="-120"/>
                <a:cs typeface="Times New Roman" panose="02020603050405020304" pitchFamily="18" charset="0"/>
              </a:rPr>
              <a:t>等），進行影像標準化、資料增強等處理，以提升模型訓練效果。</a:t>
            </a:r>
          </a:p>
        </p:txBody>
      </p:sp>
    </p:spTree>
    <p:extLst>
      <p:ext uri="{BB962C8B-B14F-4D97-AF65-F5344CB8AC3E}">
        <p14:creationId xmlns:p14="http://schemas.microsoft.com/office/powerpoint/2010/main" val="179254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A435-5712-48F6-E16E-7AC929A75802}"/>
            </a:ext>
          </a:extLst>
        </p:cNvPr>
        <p:cNvGrpSpPr/>
        <p:nvPr/>
      </p:nvGrpSpPr>
      <p:grpSpPr>
        <a:xfrm>
          <a:off x="0" y="0"/>
          <a:ext cx="0" cy="0"/>
          <a:chOff x="0" y="0"/>
          <a:chExt cx="0" cy="0"/>
        </a:xfrm>
      </p:grpSpPr>
      <p:sp>
        <p:nvSpPr>
          <p:cNvPr id="13" name="椭圆 12">
            <a:extLst>
              <a:ext uri="{FF2B5EF4-FFF2-40B4-BE49-F238E27FC236}">
                <a16:creationId xmlns:a16="http://schemas.microsoft.com/office/drawing/2014/main" id="{986DC23E-A895-3D6B-CA0A-89FE43C69E02}"/>
              </a:ext>
            </a:extLst>
          </p:cNvPr>
          <p:cNvSpPr/>
          <p:nvPr/>
        </p:nvSpPr>
        <p:spPr>
          <a:xfrm>
            <a:off x="13165768" y="609837"/>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15" name="任意多边形: 形状 14">
            <a:extLst>
              <a:ext uri="{FF2B5EF4-FFF2-40B4-BE49-F238E27FC236}">
                <a16:creationId xmlns:a16="http://schemas.microsoft.com/office/drawing/2014/main" id="{144780EC-AE1C-2EA9-8FBA-D968F98DAEE8}"/>
              </a:ext>
            </a:extLst>
          </p:cNvPr>
          <p:cNvSpPr/>
          <p:nvPr/>
        </p:nvSpPr>
        <p:spPr>
          <a:xfrm>
            <a:off x="358138" y="2011680"/>
            <a:ext cx="6957061" cy="5121478"/>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2592" dirty="0">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9DD768C2-4AFC-885E-477B-EC67B285391C}"/>
              </a:ext>
            </a:extLst>
          </p:cNvPr>
          <p:cNvSpPr/>
          <p:nvPr/>
        </p:nvSpPr>
        <p:spPr>
          <a:xfrm>
            <a:off x="12398170" y="6085511"/>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1" name="图形">
            <a:extLst>
              <a:ext uri="{FF2B5EF4-FFF2-40B4-BE49-F238E27FC236}">
                <a16:creationId xmlns:a16="http://schemas.microsoft.com/office/drawing/2014/main" id="{67156F7A-C21C-15E7-6707-8CDFA02E49C7}"/>
              </a:ext>
            </a:extLst>
          </p:cNvPr>
          <p:cNvSpPr/>
          <p:nvPr>
            <p:custDataLst>
              <p:tags r:id="rId1"/>
            </p:custDataLst>
          </p:nvPr>
        </p:nvSpPr>
        <p:spPr>
          <a:xfrm>
            <a:off x="4653313" y="334739"/>
            <a:ext cx="5323774" cy="1271582"/>
          </a:xfrm>
          <a:prstGeom prst="roundRect">
            <a:avLst>
              <a:gd name="adj" fmla="val 24534"/>
            </a:avLst>
          </a:prstGeom>
          <a:solidFill>
            <a:schemeClr val="bg1"/>
          </a:solidFill>
          <a:ln>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400" b="1" dirty="0">
                <a:solidFill>
                  <a:schemeClr val="accent1"/>
                </a:solidFill>
                <a:latin typeface="標楷體" panose="03000509000000000000" pitchFamily="65" charset="-120"/>
                <a:ea typeface="標楷體" panose="03000509000000000000" pitchFamily="65" charset="-120"/>
              </a:rPr>
              <a:t>需改進部分</a:t>
            </a:r>
          </a:p>
        </p:txBody>
      </p:sp>
      <p:sp>
        <p:nvSpPr>
          <p:cNvPr id="6" name="文字方塊 5">
            <a:extLst>
              <a:ext uri="{FF2B5EF4-FFF2-40B4-BE49-F238E27FC236}">
                <a16:creationId xmlns:a16="http://schemas.microsoft.com/office/drawing/2014/main" id="{9915FF32-586E-A28F-6F10-2DEC9000B828}"/>
              </a:ext>
            </a:extLst>
          </p:cNvPr>
          <p:cNvSpPr txBox="1"/>
          <p:nvPr/>
        </p:nvSpPr>
        <p:spPr>
          <a:xfrm>
            <a:off x="-103632" y="3536247"/>
            <a:ext cx="8010144" cy="2487925"/>
          </a:xfrm>
          <a:prstGeom prst="rect">
            <a:avLst/>
          </a:prstGeom>
          <a:noFill/>
        </p:spPr>
        <p:txBody>
          <a:bodyPr wrap="square" rtlCol="0">
            <a:spAutoFit/>
          </a:bodyPr>
          <a:lstStyle/>
          <a:p>
            <a:pPr marL="342900" indent="-342900" algn="ctr">
              <a:lnSpc>
                <a:spcPct val="150000"/>
              </a:lnSpc>
              <a:buFont typeface="+mj-lt"/>
              <a:buAutoNum type="arabicPeriod"/>
            </a:pPr>
            <a:r>
              <a:rPr lang="zh-TW" altLang="en-US" sz="3600" dirty="0">
                <a:latin typeface="標楷體" panose="03000509000000000000" pitchFamily="65" charset="-120"/>
                <a:ea typeface="標楷體" panose="03000509000000000000" pitchFamily="65" charset="-120"/>
              </a:rPr>
              <a:t>處理類別不平衡</a:t>
            </a:r>
            <a:endParaRPr lang="en-US" altLang="zh-TW" sz="3600" dirty="0">
              <a:latin typeface="標楷體" panose="03000509000000000000" pitchFamily="65" charset="-120"/>
              <a:ea typeface="標楷體" panose="03000509000000000000" pitchFamily="65" charset="-120"/>
            </a:endParaRPr>
          </a:p>
          <a:p>
            <a:pPr marL="342900" indent="-342900" algn="ctr">
              <a:lnSpc>
                <a:spcPct val="150000"/>
              </a:lnSpc>
              <a:buFont typeface="+mj-lt"/>
              <a:buAutoNum type="arabicPeriod"/>
            </a:pPr>
            <a:r>
              <a:rPr lang="zh-TW" altLang="en-US" sz="3600" dirty="0">
                <a:latin typeface="標楷體" panose="03000509000000000000" pitchFamily="65" charset="-120"/>
                <a:ea typeface="標楷體" panose="03000509000000000000" pitchFamily="65" charset="-120"/>
              </a:rPr>
              <a:t>多蒐集其他資料集做測試</a:t>
            </a:r>
            <a:endParaRPr lang="en-US" altLang="zh-TW" sz="3600" dirty="0">
              <a:latin typeface="標楷體" panose="03000509000000000000" pitchFamily="65" charset="-120"/>
              <a:ea typeface="標楷體" panose="03000509000000000000" pitchFamily="65" charset="-120"/>
            </a:endParaRPr>
          </a:p>
          <a:p>
            <a:pPr marL="342900" indent="-342900">
              <a:lnSpc>
                <a:spcPct val="150000"/>
              </a:lnSpc>
              <a:buFont typeface="+mj-lt"/>
              <a:buAutoNum type="arabicPeriod"/>
            </a:pPr>
            <a:endParaRPr lang="zh-TW" altLang="en-US" sz="3600" dirty="0">
              <a:latin typeface="標楷體" panose="03000509000000000000" pitchFamily="65" charset="-120"/>
              <a:ea typeface="標楷體" panose="03000509000000000000" pitchFamily="65" charset="-120"/>
            </a:endParaRPr>
          </a:p>
        </p:txBody>
      </p:sp>
      <p:sp>
        <p:nvSpPr>
          <p:cNvPr id="7" name="任意多边形: 形状 15">
            <a:extLst>
              <a:ext uri="{FF2B5EF4-FFF2-40B4-BE49-F238E27FC236}">
                <a16:creationId xmlns:a16="http://schemas.microsoft.com/office/drawing/2014/main" id="{6929F36E-805E-5F4F-FF9F-787556044340}"/>
              </a:ext>
            </a:extLst>
          </p:cNvPr>
          <p:cNvSpPr/>
          <p:nvPr/>
        </p:nvSpPr>
        <p:spPr>
          <a:xfrm>
            <a:off x="-1523132" y="-1367869"/>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pic>
        <p:nvPicPr>
          <p:cNvPr id="3" name="圖片 2">
            <a:extLst>
              <a:ext uri="{FF2B5EF4-FFF2-40B4-BE49-F238E27FC236}">
                <a16:creationId xmlns:a16="http://schemas.microsoft.com/office/drawing/2014/main" id="{D7592DC8-46EF-AD33-BE45-D1CC331F6C40}"/>
              </a:ext>
            </a:extLst>
          </p:cNvPr>
          <p:cNvPicPr>
            <a:picLocks noChangeAspect="1"/>
          </p:cNvPicPr>
          <p:nvPr/>
        </p:nvPicPr>
        <p:blipFill>
          <a:blip r:embed="rId4"/>
          <a:stretch>
            <a:fillRect/>
          </a:stretch>
        </p:blipFill>
        <p:spPr>
          <a:xfrm>
            <a:off x="7622529" y="2531860"/>
            <a:ext cx="6767846" cy="4148035"/>
          </a:xfrm>
          <a:prstGeom prst="rect">
            <a:avLst/>
          </a:prstGeom>
        </p:spPr>
      </p:pic>
    </p:spTree>
    <p:extLst>
      <p:ext uri="{BB962C8B-B14F-4D97-AF65-F5344CB8AC3E}">
        <p14:creationId xmlns:p14="http://schemas.microsoft.com/office/powerpoint/2010/main" val="790853545"/>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80E18-00D1-C89F-0A68-66E27BE04439}"/>
            </a:ext>
          </a:extLst>
        </p:cNvPr>
        <p:cNvGrpSpPr/>
        <p:nvPr/>
      </p:nvGrpSpPr>
      <p:grpSpPr>
        <a:xfrm>
          <a:off x="0" y="0"/>
          <a:ext cx="0" cy="0"/>
          <a:chOff x="0" y="0"/>
          <a:chExt cx="0" cy="0"/>
        </a:xfrm>
      </p:grpSpPr>
      <p:sp>
        <p:nvSpPr>
          <p:cNvPr id="2" name="AutoShape 3">
            <a:extLst>
              <a:ext uri="{FF2B5EF4-FFF2-40B4-BE49-F238E27FC236}">
                <a16:creationId xmlns:a16="http://schemas.microsoft.com/office/drawing/2014/main" id="{E94FCE58-77C7-7B3A-2E00-EB72CB73939C}"/>
              </a:ext>
            </a:extLst>
          </p:cNvPr>
          <p:cNvSpPr/>
          <p:nvPr/>
        </p:nvSpPr>
        <p:spPr>
          <a:xfrm flipV="1">
            <a:off x="910736" y="1245677"/>
            <a:ext cx="12064717" cy="47658"/>
          </a:xfrm>
          <a:prstGeom prst="line">
            <a:avLst/>
          </a:prstGeom>
          <a:ln w="9525" cap="flat">
            <a:solidFill>
              <a:srgbClr val="2B2C30"/>
            </a:solidFill>
            <a:prstDash val="solid"/>
            <a:headEnd type="none" w="sm" len="sm"/>
            <a:tailEnd type="none" w="sm" len="sm"/>
          </a:ln>
        </p:spPr>
        <p:txBody>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2592"/>
          </a:p>
        </p:txBody>
      </p:sp>
      <p:sp>
        <p:nvSpPr>
          <p:cNvPr id="4" name="TextBox 5">
            <a:extLst>
              <a:ext uri="{FF2B5EF4-FFF2-40B4-BE49-F238E27FC236}">
                <a16:creationId xmlns:a16="http://schemas.microsoft.com/office/drawing/2014/main" id="{6A91A4FE-D915-B87A-6324-1240E722A13A}"/>
              </a:ext>
            </a:extLst>
          </p:cNvPr>
          <p:cNvSpPr txBox="1"/>
          <p:nvPr/>
        </p:nvSpPr>
        <p:spPr>
          <a:xfrm>
            <a:off x="840651" y="591627"/>
            <a:ext cx="12064722" cy="646331"/>
          </a:xfrm>
          <a:prstGeom prst="rect">
            <a:avLst/>
          </a:prstGeom>
        </p:spPr>
        <p:txBody>
          <a:bodyPr wrap="square" lIns="0" tIns="0" rIns="0" bIns="0"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l">
              <a:lnSpc>
                <a:spcPts val="4992"/>
              </a:lnSpc>
              <a:spcBef>
                <a:spcPct val="0"/>
              </a:spcBef>
            </a:pPr>
            <a:r>
              <a:rPr lang="zh-TW" altLang="en-US" sz="4800" b="1" dirty="0">
                <a:solidFill>
                  <a:schemeClr val="accent1"/>
                </a:solidFill>
                <a:ea typeface="標楷體"/>
              </a:rPr>
              <a:t>參考資料</a:t>
            </a:r>
          </a:p>
        </p:txBody>
      </p:sp>
      <p:sp>
        <p:nvSpPr>
          <p:cNvPr id="3" name="文字方塊 2">
            <a:extLst>
              <a:ext uri="{FF2B5EF4-FFF2-40B4-BE49-F238E27FC236}">
                <a16:creationId xmlns:a16="http://schemas.microsoft.com/office/drawing/2014/main" id="{2ABDA37A-FC7D-75E2-1634-B1280D57E269}"/>
              </a:ext>
            </a:extLst>
          </p:cNvPr>
          <p:cNvSpPr txBox="1"/>
          <p:nvPr/>
        </p:nvSpPr>
        <p:spPr>
          <a:xfrm>
            <a:off x="1151366" y="1544527"/>
            <a:ext cx="9083497"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200" dirty="0">
                <a:latin typeface="標楷體" panose="03000509000000000000" pitchFamily="65" charset="-120"/>
                <a:ea typeface="標楷體" panose="03000509000000000000" pitchFamily="65" charset="-120"/>
              </a:rPr>
              <a:t>全球糖尿病現狀數據</a:t>
            </a:r>
            <a:endParaRPr lang="en-US" altLang="zh-TW" sz="2200" dirty="0">
              <a:latin typeface="標楷體" panose="03000509000000000000" pitchFamily="65" charset="-120"/>
              <a:ea typeface="標楷體" panose="03000509000000000000" pitchFamily="65" charset="-120"/>
            </a:endParaRPr>
          </a:p>
          <a:p>
            <a:r>
              <a:rPr lang="en-US" altLang="zh-TW" sz="2200" dirty="0">
                <a:latin typeface="Calibri"/>
                <a:ea typeface="新細明體"/>
                <a:cs typeface="+mn-lt"/>
                <a:hlinkClick r:id="rId3"/>
              </a:rPr>
              <a:t>https://diabetesatlas.org</a:t>
            </a:r>
            <a:endParaRPr lang="en-US" sz="2200" dirty="0">
              <a:latin typeface="Calibri"/>
              <a:ea typeface="新細明體"/>
              <a:cs typeface="+mn-lt"/>
              <a:hlinkClick r:id="rId3"/>
            </a:endParaRPr>
          </a:p>
          <a:p>
            <a:endParaRPr lang="en-US" sz="2200" b="1" dirty="0">
              <a:latin typeface="Calibri"/>
              <a:ea typeface="Calibri"/>
              <a:cs typeface="+mn-lt"/>
            </a:endParaRPr>
          </a:p>
          <a:p>
            <a:r>
              <a:rPr lang="en-US" sz="2200" dirty="0">
                <a:latin typeface="標楷體" panose="03000509000000000000" pitchFamily="65" charset="-120"/>
                <a:ea typeface="標楷體" panose="03000509000000000000" pitchFamily="65" charset="-120"/>
              </a:rPr>
              <a:t>Kaggle</a:t>
            </a:r>
            <a:r>
              <a:rPr lang="en-US" altLang="zh-TW" sz="2200" dirty="0">
                <a:latin typeface="標楷體" panose="03000509000000000000" pitchFamily="65" charset="-120"/>
                <a:ea typeface="標楷體" panose="03000509000000000000" pitchFamily="65" charset="-120"/>
              </a:rPr>
              <a:t> </a:t>
            </a:r>
            <a:r>
              <a:rPr lang="zh-TW" altLang="en-US" sz="2200" dirty="0">
                <a:latin typeface="標楷體" panose="03000509000000000000" pitchFamily="65" charset="-120"/>
                <a:ea typeface="標楷體" panose="03000509000000000000" pitchFamily="65" charset="-120"/>
              </a:rPr>
              <a:t>競賽銀牌</a:t>
            </a:r>
            <a:r>
              <a:rPr lang="en-US" sz="2200" dirty="0">
                <a:latin typeface="標楷體" panose="03000509000000000000" pitchFamily="65" charset="-120"/>
                <a:ea typeface="標楷體" panose="03000509000000000000" pitchFamily="65" charset="-120"/>
              </a:rPr>
              <a:t>: APTOS2019</a:t>
            </a:r>
            <a:r>
              <a:rPr lang="en-US" altLang="zh-TW" sz="2200" dirty="0">
                <a:latin typeface="標楷體" panose="03000509000000000000" pitchFamily="65" charset="-120"/>
                <a:ea typeface="標楷體" panose="03000509000000000000" pitchFamily="65" charset="-120"/>
              </a:rPr>
              <a:t> </a:t>
            </a:r>
            <a:r>
              <a:rPr lang="zh-TW" altLang="en-US" sz="2200" dirty="0">
                <a:latin typeface="標楷體" panose="03000509000000000000" pitchFamily="65" charset="-120"/>
                <a:ea typeface="標楷體" panose="03000509000000000000" pitchFamily="65" charset="-120"/>
              </a:rPr>
              <a:t>糖尿病視網膜病變檢測</a:t>
            </a:r>
            <a:endParaRPr lang="en-US" sz="2200" dirty="0">
              <a:latin typeface="標楷體" panose="03000509000000000000" pitchFamily="65" charset="-120"/>
              <a:ea typeface="標楷體" panose="03000509000000000000" pitchFamily="65" charset="-120"/>
            </a:endParaRPr>
          </a:p>
          <a:p>
            <a:r>
              <a:rPr lang="en-US" sz="2200" dirty="0">
                <a:ea typeface="+mn-lt"/>
                <a:cs typeface="+mn-lt"/>
                <a:hlinkClick r:id="rId4"/>
              </a:rPr>
              <a:t>https://hirortw101.github.io/Kaggle-APTOS-2019-Blindness-Detection/</a:t>
            </a:r>
            <a:endParaRPr lang="en-US" sz="2200" dirty="0">
              <a:ea typeface="+mn-lt"/>
              <a:cs typeface="+mn-lt"/>
            </a:endParaRPr>
          </a:p>
          <a:p>
            <a:endParaRPr lang="en-US" altLang="zh-TW" sz="2200" dirty="0">
              <a:ea typeface="+mn-lt"/>
              <a:cs typeface="+mn-lt"/>
            </a:endParaRPr>
          </a:p>
          <a:p>
            <a:r>
              <a:rPr lang="zh-TW" altLang="en-US" sz="2200" dirty="0">
                <a:latin typeface="標楷體" panose="03000509000000000000" pitchFamily="65" charset="-120"/>
                <a:ea typeface="標楷體" panose="03000509000000000000" pitchFamily="65" charset="-120"/>
              </a:rPr>
              <a:t>糖尿病視網膜病變患者增殖性糖尿病視網膜病變發展和進程的預後因素</a:t>
            </a:r>
          </a:p>
          <a:p>
            <a:r>
              <a:rPr lang="en-US" altLang="zh-TW" sz="2200" dirty="0">
                <a:ea typeface="+mn-lt"/>
                <a:cs typeface="+mn-lt"/>
                <a:hlinkClick r:id="rId5"/>
              </a:rPr>
              <a:t>https://www.cochranelibrary.com/cdsr/doi/10.1002/14651858.CD013775.pub2/full/zh_HANT</a:t>
            </a:r>
            <a:endParaRPr lang="zh-TW" altLang="en-US" sz="2200" dirty="0">
              <a:ea typeface="+mn-lt"/>
              <a:cs typeface="+mn-lt"/>
              <a:hlinkClick r:id="" action="ppaction://noaction"/>
            </a:endParaRPr>
          </a:p>
          <a:p>
            <a:endParaRPr lang="zh-TW" altLang="zh-TW" sz="2200" dirty="0">
              <a:ea typeface="+mn-lt"/>
              <a:cs typeface="+mn-lt"/>
            </a:endParaRPr>
          </a:p>
          <a:p>
            <a:r>
              <a:rPr lang="zh-TW" altLang="zh-TW" sz="2200" dirty="0">
                <a:latin typeface="標楷體" panose="03000509000000000000" pitchFamily="65" charset="-120"/>
                <a:ea typeface="標楷體" panose="03000509000000000000" pitchFamily="65" charset="-120"/>
              </a:rPr>
              <a:t>用於糖尿病視網膜病變疾病嚴重程度分類的深度神經網路</a:t>
            </a:r>
          </a:p>
          <a:p>
            <a:pPr algn="l"/>
            <a:r>
              <a:rPr lang="zh-TW" altLang="zh-TW" sz="2200" dirty="0">
                <a:ea typeface="+mn-lt"/>
                <a:cs typeface="+mn-lt"/>
                <a:hlinkClick r:id="rId6"/>
              </a:rPr>
              <a:t>https://drive.google.com/file/d/12GKO1-IUByFAcH_d7fAmfYREwqsU7RQy/view?usp=drive_link</a:t>
            </a:r>
            <a:endParaRPr lang="zh-TW" altLang="zh-TW" sz="2200" dirty="0">
              <a:ea typeface="+mn-lt"/>
              <a:cs typeface="+mn-lt"/>
            </a:endParaRPr>
          </a:p>
          <a:p>
            <a:endParaRPr lang="zh-TW" altLang="en-US" sz="2200" dirty="0">
              <a:ea typeface="+mn-lt"/>
              <a:cs typeface="+mn-lt"/>
            </a:endParaRPr>
          </a:p>
          <a:p>
            <a:r>
              <a:rPr lang="zh-TW" altLang="en-US" sz="2200" dirty="0">
                <a:latin typeface="標楷體" panose="03000509000000000000" pitchFamily="65" charset="-120"/>
                <a:ea typeface="標楷體" panose="03000509000000000000" pitchFamily="65" charset="-120"/>
              </a:rPr>
              <a:t>使用卷積神經網路分類糖尿病行視網膜病變眼底影像之研究</a:t>
            </a:r>
          </a:p>
          <a:p>
            <a:r>
              <a:rPr lang="zh-TW" altLang="zh-TW" sz="2200" dirty="0">
                <a:ea typeface="+mn-lt"/>
                <a:cs typeface="+mn-lt"/>
                <a:hlinkClick r:id="rId7"/>
              </a:rPr>
              <a:t>https://drive.google.com/file/d/1VfMF4c8EukKzJyfE-1KkBtq0bPb5SRna/view?usp=drive_link</a:t>
            </a:r>
            <a:endParaRPr lang="zh-TW" altLang="zh-TW" sz="2200" dirty="0">
              <a:ea typeface="新細明體" panose="02020500000000000000" pitchFamily="18" charset="-120"/>
              <a:cs typeface="+mn-lt"/>
            </a:endParaRPr>
          </a:p>
          <a:p>
            <a:endParaRPr lang="en-US" sz="2200" dirty="0">
              <a:ea typeface="Calibri" panose="020F0502020204030204"/>
              <a:cs typeface="Calibri" panose="020F0502020204030204"/>
            </a:endParaRPr>
          </a:p>
        </p:txBody>
      </p:sp>
      <p:grpSp>
        <p:nvGrpSpPr>
          <p:cNvPr id="5" name="组合 47">
            <a:extLst>
              <a:ext uri="{FF2B5EF4-FFF2-40B4-BE49-F238E27FC236}">
                <a16:creationId xmlns:a16="http://schemas.microsoft.com/office/drawing/2014/main" id="{0274F6BD-2814-474F-1682-4BE430B2DFE9}"/>
              </a:ext>
            </a:extLst>
          </p:cNvPr>
          <p:cNvGrpSpPr/>
          <p:nvPr/>
        </p:nvGrpSpPr>
        <p:grpSpPr>
          <a:xfrm>
            <a:off x="8470232" y="1941564"/>
            <a:ext cx="6689649" cy="6564499"/>
            <a:chOff x="483920" y="1491916"/>
            <a:chExt cx="5093368" cy="5093368"/>
          </a:xfrm>
        </p:grpSpPr>
        <p:sp>
          <p:nvSpPr>
            <p:cNvPr id="6" name="椭圆 38">
              <a:extLst>
                <a:ext uri="{FF2B5EF4-FFF2-40B4-BE49-F238E27FC236}">
                  <a16:creationId xmlns:a16="http://schemas.microsoft.com/office/drawing/2014/main" id="{B9E19335-7FE4-0668-244E-73F43084AD84}"/>
                </a:ext>
              </a:extLst>
            </p:cNvPr>
            <p:cNvSpPr/>
            <p:nvPr/>
          </p:nvSpPr>
          <p:spPr>
            <a:xfrm>
              <a:off x="1154762" y="2381241"/>
              <a:ext cx="3687517" cy="3687517"/>
            </a:xfrm>
            <a:prstGeom prst="ellipse">
              <a:avLst/>
            </a:prstGeom>
            <a:gradFill>
              <a:gsLst>
                <a:gs pos="73000">
                  <a:srgbClr val="CB232D">
                    <a:lumMod val="5000"/>
                    <a:lumOff val="95000"/>
                    <a:alpha val="0"/>
                  </a:srgbClr>
                </a:gs>
                <a:gs pos="100000">
                  <a:schemeClr val="accent1">
                    <a:alpha val="22000"/>
                  </a:schemeClr>
                </a:gs>
              </a:gsLst>
              <a:lin ang="0" scaled="0"/>
            </a:gradFill>
            <a:ln w="12700" cap="flat" cmpd="sng" algn="ctr">
              <a:gradFill>
                <a:gsLst>
                  <a:gs pos="76000">
                    <a:schemeClr val="accent1">
                      <a:alpha val="20000"/>
                    </a:schemeClr>
                  </a:gs>
                  <a:gs pos="100000">
                    <a:schemeClr val="accent1"/>
                  </a:gs>
                </a:gsLst>
                <a:lin ang="0" scaled="0"/>
              </a:gradFill>
              <a:prstDash val="solid"/>
              <a:miter lim="800000"/>
            </a:ln>
            <a:effectLst/>
          </p:spPr>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defRPr/>
              </a:pPr>
              <a:endParaRPr lang="zh-CN" altLang="en-US" sz="1320" kern="0">
                <a:solidFill>
                  <a:schemeClr val="bg1"/>
                </a:solidFill>
                <a:latin typeface="微软雅黑" panose="020B0503020204020204" pitchFamily="34" charset="-122"/>
                <a:ea typeface="阿里巴巴普惠体 2.0 65 Medium" panose="00020600040101010101" pitchFamily="18" charset="-122"/>
                <a:cs typeface="+mn-ea"/>
                <a:sym typeface="Arial" panose="020B0604020202020204" pitchFamily="34" charset="0"/>
              </a:endParaRPr>
            </a:p>
          </p:txBody>
        </p:sp>
        <p:pic>
          <p:nvPicPr>
            <p:cNvPr id="7" name="图片 46" descr="人手里拿着游戏手柄&#10;&#10;低可信度描述已自动生成">
              <a:extLst>
                <a:ext uri="{FF2B5EF4-FFF2-40B4-BE49-F238E27FC236}">
                  <a16:creationId xmlns:a16="http://schemas.microsoft.com/office/drawing/2014/main" id="{A41DD1A5-F194-356B-BB49-73A1F437B8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920" y="1491916"/>
              <a:ext cx="5093368" cy="5093368"/>
            </a:xfrm>
            <a:prstGeom prst="rect">
              <a:avLst/>
            </a:prstGeom>
          </p:spPr>
        </p:pic>
      </p:grpSp>
    </p:spTree>
    <p:extLst>
      <p:ext uri="{BB962C8B-B14F-4D97-AF65-F5344CB8AC3E}">
        <p14:creationId xmlns:p14="http://schemas.microsoft.com/office/powerpoint/2010/main" val="348751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D8FA627-103D-E1F3-9FC3-C80ECFEE8FA9}"/>
              </a:ext>
            </a:extLst>
          </p:cNvPr>
          <p:cNvPicPr>
            <a:picLocks noChangeAspect="1"/>
          </p:cNvPicPr>
          <p:nvPr/>
        </p:nvPicPr>
        <p:blipFill>
          <a:blip r:embed="rId2"/>
          <a:stretch>
            <a:fillRect/>
          </a:stretch>
        </p:blipFill>
        <p:spPr>
          <a:xfrm>
            <a:off x="1611781" y="1256449"/>
            <a:ext cx="11406838" cy="6662226"/>
          </a:xfrm>
          <a:prstGeom prst="rect">
            <a:avLst/>
          </a:prstGeom>
        </p:spPr>
      </p:pic>
      <p:sp>
        <p:nvSpPr>
          <p:cNvPr id="3" name="AutoShape 3">
            <a:extLst>
              <a:ext uri="{FF2B5EF4-FFF2-40B4-BE49-F238E27FC236}">
                <a16:creationId xmlns:a16="http://schemas.microsoft.com/office/drawing/2014/main" id="{5CCEB659-546F-D850-4D69-75B1F3F14780}"/>
              </a:ext>
            </a:extLst>
          </p:cNvPr>
          <p:cNvSpPr/>
          <p:nvPr/>
        </p:nvSpPr>
        <p:spPr>
          <a:xfrm flipV="1">
            <a:off x="1127174" y="1078409"/>
            <a:ext cx="12064717" cy="47658"/>
          </a:xfrm>
          <a:prstGeom prst="line">
            <a:avLst/>
          </a:prstGeom>
          <a:ln w="9525" cap="flat">
            <a:solidFill>
              <a:srgbClr val="2B2C30"/>
            </a:solidFill>
            <a:prstDash val="solid"/>
            <a:headEnd type="none" w="sm" len="sm"/>
            <a:tailEnd type="none" w="sm" len="sm"/>
          </a:ln>
        </p:spPr>
        <p:txBody>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2592"/>
          </a:p>
        </p:txBody>
      </p:sp>
      <p:sp>
        <p:nvSpPr>
          <p:cNvPr id="4" name="TextBox 5">
            <a:extLst>
              <a:ext uri="{FF2B5EF4-FFF2-40B4-BE49-F238E27FC236}">
                <a16:creationId xmlns:a16="http://schemas.microsoft.com/office/drawing/2014/main" id="{84AC3813-E606-0593-8624-3995F7078861}"/>
              </a:ext>
            </a:extLst>
          </p:cNvPr>
          <p:cNvSpPr txBox="1"/>
          <p:nvPr/>
        </p:nvSpPr>
        <p:spPr>
          <a:xfrm>
            <a:off x="1057089" y="424359"/>
            <a:ext cx="12064722" cy="646331"/>
          </a:xfrm>
          <a:prstGeom prst="rect">
            <a:avLst/>
          </a:prstGeom>
        </p:spPr>
        <p:txBody>
          <a:bodyPr wrap="square" lIns="0" tIns="0" rIns="0" bIns="0"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l">
              <a:lnSpc>
                <a:spcPts val="4992"/>
              </a:lnSpc>
              <a:spcBef>
                <a:spcPct val="0"/>
              </a:spcBef>
            </a:pPr>
            <a:r>
              <a:rPr lang="zh-TW" altLang="en-US" sz="4800" b="1" dirty="0">
                <a:solidFill>
                  <a:schemeClr val="accent1"/>
                </a:solidFill>
                <a:ea typeface="標楷體"/>
              </a:rPr>
              <a:t>圖片展示</a:t>
            </a:r>
          </a:p>
        </p:txBody>
      </p:sp>
    </p:spTree>
    <p:extLst>
      <p:ext uri="{BB962C8B-B14F-4D97-AF65-F5344CB8AC3E}">
        <p14:creationId xmlns:p14="http://schemas.microsoft.com/office/powerpoint/2010/main" val="229712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8535691-71A3-4F6B-8E7A-82683D800971}"/>
              </a:ext>
            </a:extLst>
          </p:cNvPr>
          <p:cNvPicPr>
            <a:picLocks noChangeAspect="1"/>
          </p:cNvPicPr>
          <p:nvPr/>
        </p:nvPicPr>
        <p:blipFill rotWithShape="1">
          <a:blip r:embed="rId2"/>
          <a:srcRect l="54" t="496" r="10416"/>
          <a:stretch/>
        </p:blipFill>
        <p:spPr>
          <a:xfrm>
            <a:off x="1469983" y="-127321"/>
            <a:ext cx="13588679" cy="8229600"/>
          </a:xfrm>
          <a:prstGeom prst="rect">
            <a:avLst/>
          </a:prstGeom>
        </p:spPr>
      </p:pic>
      <p:sp>
        <p:nvSpPr>
          <p:cNvPr id="3" name="文字方塊 2">
            <a:extLst>
              <a:ext uri="{FF2B5EF4-FFF2-40B4-BE49-F238E27FC236}">
                <a16:creationId xmlns:a16="http://schemas.microsoft.com/office/drawing/2014/main" id="{DF2CAFD0-F3D3-4AEC-A843-C1ED65722E2D}"/>
              </a:ext>
            </a:extLst>
          </p:cNvPr>
          <p:cNvSpPr txBox="1"/>
          <p:nvPr/>
        </p:nvSpPr>
        <p:spPr>
          <a:xfrm>
            <a:off x="4805686" y="3290648"/>
            <a:ext cx="703862" cy="1200329"/>
          </a:xfrm>
          <a:prstGeom prst="rect">
            <a:avLst/>
          </a:prstGeom>
          <a:noFill/>
        </p:spPr>
        <p:txBody>
          <a:bodyPr wrap="square" rtlCol="0">
            <a:spAutoFit/>
          </a:bodyPr>
          <a:lstStyle/>
          <a:p>
            <a:r>
              <a:rPr lang="en-US" altLang="zh-TW" sz="7200" dirty="0">
                <a:solidFill>
                  <a:schemeClr val="accent1">
                    <a:lumMod val="50000"/>
                  </a:schemeClr>
                </a:solidFill>
                <a:latin typeface="華康硬黑體W7外字集" panose="020B0709000000000000" pitchFamily="49" charset="-120"/>
                <a:ea typeface="華康硬黑體W7外字集" panose="020B0709000000000000" pitchFamily="49" charset="-120"/>
              </a:rPr>
              <a:t>1</a:t>
            </a:r>
            <a:r>
              <a:rPr lang="en-US" altLang="zh-TW" sz="7200" dirty="0">
                <a:solidFill>
                  <a:schemeClr val="accent1">
                    <a:lumMod val="50000"/>
                  </a:schemeClr>
                </a:solidFill>
                <a:latin typeface="華康談楷體W5" panose="03000509000000000000" pitchFamily="65" charset="-120"/>
                <a:ea typeface="華康談楷體W5" panose="03000509000000000000" pitchFamily="65" charset="-120"/>
              </a:rPr>
              <a:t>.</a:t>
            </a:r>
          </a:p>
        </p:txBody>
      </p:sp>
      <p:sp>
        <p:nvSpPr>
          <p:cNvPr id="5" name="文字方塊 4">
            <a:extLst>
              <a:ext uri="{FF2B5EF4-FFF2-40B4-BE49-F238E27FC236}">
                <a16:creationId xmlns:a16="http://schemas.microsoft.com/office/drawing/2014/main" id="{31D5B3DB-A13D-4D90-85C3-AE9DC3361C6C}"/>
              </a:ext>
            </a:extLst>
          </p:cNvPr>
          <p:cNvSpPr txBox="1"/>
          <p:nvPr/>
        </p:nvSpPr>
        <p:spPr>
          <a:xfrm>
            <a:off x="6279263" y="3242628"/>
            <a:ext cx="4004842" cy="1200329"/>
          </a:xfrm>
          <a:prstGeom prst="rect">
            <a:avLst/>
          </a:prstGeom>
          <a:noFill/>
        </p:spPr>
        <p:txBody>
          <a:bodyPr wrap="square">
            <a:spAutoFit/>
          </a:bodyPr>
          <a:lstStyle/>
          <a:p>
            <a:pPr algn="ctr"/>
            <a:r>
              <a:rPr lang="zh-TW" altLang="en-US" sz="72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華康談楷體W5" panose="03000509000000000000" pitchFamily="65" charset="-120"/>
                <a:ea typeface="華康談楷體W5" panose="03000509000000000000" pitchFamily="65" charset="-120"/>
                <a:cs typeface="Calibri" panose="020F0502020204030204"/>
              </a:rPr>
              <a:t>研究背景</a:t>
            </a:r>
            <a:endParaRPr lang="zh-TW" altLang="zh-TW" sz="72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華康談楷體W5" panose="03000509000000000000" pitchFamily="65" charset="-120"/>
              <a:ea typeface="華康談楷體W5" panose="03000509000000000000" pitchFamily="65" charset="-120"/>
              <a:cs typeface="Calibri" panose="020F0502020204030204"/>
            </a:endParaRPr>
          </a:p>
        </p:txBody>
      </p:sp>
      <p:pic>
        <p:nvPicPr>
          <p:cNvPr id="7" name="圖片 6">
            <a:extLst>
              <a:ext uri="{FF2B5EF4-FFF2-40B4-BE49-F238E27FC236}">
                <a16:creationId xmlns:a16="http://schemas.microsoft.com/office/drawing/2014/main" id="{B3342F75-FAFB-40D7-A623-394344CDD0EC}"/>
              </a:ext>
            </a:extLst>
          </p:cNvPr>
          <p:cNvPicPr>
            <a:picLocks noChangeAspect="1"/>
          </p:cNvPicPr>
          <p:nvPr/>
        </p:nvPicPr>
        <p:blipFill>
          <a:blip r:embed="rId3"/>
          <a:stretch>
            <a:fillRect/>
          </a:stretch>
        </p:blipFill>
        <p:spPr>
          <a:xfrm>
            <a:off x="-112024" y="-127320"/>
            <a:ext cx="1991003" cy="8229600"/>
          </a:xfrm>
          <a:prstGeom prst="rect">
            <a:avLst/>
          </a:prstGeom>
        </p:spPr>
      </p:pic>
      <p:pic>
        <p:nvPicPr>
          <p:cNvPr id="9" name="圖片 8">
            <a:extLst>
              <a:ext uri="{FF2B5EF4-FFF2-40B4-BE49-F238E27FC236}">
                <a16:creationId xmlns:a16="http://schemas.microsoft.com/office/drawing/2014/main" id="{786563A1-6A79-4AFA-A4D5-59398C8D47C6}"/>
              </a:ext>
            </a:extLst>
          </p:cNvPr>
          <p:cNvPicPr>
            <a:picLocks noChangeAspect="1"/>
          </p:cNvPicPr>
          <p:nvPr/>
        </p:nvPicPr>
        <p:blipFill>
          <a:blip r:embed="rId4"/>
          <a:stretch>
            <a:fillRect/>
          </a:stretch>
        </p:blipFill>
        <p:spPr>
          <a:xfrm>
            <a:off x="-100449" y="6931972"/>
            <a:ext cx="14754000" cy="1297628"/>
          </a:xfrm>
          <a:prstGeom prst="rect">
            <a:avLst/>
          </a:prstGeom>
        </p:spPr>
      </p:pic>
      <p:cxnSp>
        <p:nvCxnSpPr>
          <p:cNvPr id="6" name="直線接點 5">
            <a:extLst>
              <a:ext uri="{FF2B5EF4-FFF2-40B4-BE49-F238E27FC236}">
                <a16:creationId xmlns:a16="http://schemas.microsoft.com/office/drawing/2014/main" id="{81C615C7-9C47-41F5-A97D-68F698EF4826}"/>
              </a:ext>
            </a:extLst>
          </p:cNvPr>
          <p:cNvCxnSpPr>
            <a:cxnSpLocks/>
          </p:cNvCxnSpPr>
          <p:nvPr/>
        </p:nvCxnSpPr>
        <p:spPr>
          <a:xfrm>
            <a:off x="6400800" y="4570278"/>
            <a:ext cx="400484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03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F965D-9D36-BF3A-C909-C7CF53212871}"/>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1D48EB49-51C1-A245-E9E2-E019EE33CFFA}"/>
              </a:ext>
            </a:extLst>
          </p:cNvPr>
          <p:cNvGrpSpPr/>
          <p:nvPr/>
        </p:nvGrpSpPr>
        <p:grpSpPr>
          <a:xfrm>
            <a:off x="634033" y="595412"/>
            <a:ext cx="5839920" cy="845764"/>
            <a:chOff x="5047230" y="1656715"/>
            <a:chExt cx="8128709" cy="1177237"/>
          </a:xfrm>
        </p:grpSpPr>
        <p:sp>
          <p:nvSpPr>
            <p:cNvPr id="8" name="图形">
              <a:extLst>
                <a:ext uri="{FF2B5EF4-FFF2-40B4-BE49-F238E27FC236}">
                  <a16:creationId xmlns:a16="http://schemas.microsoft.com/office/drawing/2014/main" id="{55825EAA-D261-B401-7B45-0ACAE7792DD7}"/>
                </a:ext>
              </a:extLst>
            </p:cNvPr>
            <p:cNvSpPr/>
            <p:nvPr/>
          </p:nvSpPr>
          <p:spPr bwMode="auto">
            <a:xfrm flipH="1">
              <a:off x="5047230" y="1656715"/>
              <a:ext cx="1176655" cy="1176655"/>
            </a:xfrm>
            <a:custGeom>
              <a:avLst/>
              <a:gdLst>
                <a:gd name="connsiteX0" fmla="*/ 1557579 w 3115160"/>
                <a:gd name="connsiteY0" fmla="*/ 790413 h 3115160"/>
                <a:gd name="connsiteX1" fmla="*/ 790412 w 3115160"/>
                <a:gd name="connsiteY1" fmla="*/ 1557580 h 3115160"/>
                <a:gd name="connsiteX2" fmla="*/ 1557579 w 3115160"/>
                <a:gd name="connsiteY2" fmla="*/ 2324747 h 3115160"/>
                <a:gd name="connsiteX3" fmla="*/ 2324746 w 3115160"/>
                <a:gd name="connsiteY3" fmla="*/ 1557580 h 3115160"/>
                <a:gd name="connsiteX4" fmla="*/ 1557579 w 3115160"/>
                <a:gd name="connsiteY4" fmla="*/ 790413 h 3115160"/>
                <a:gd name="connsiteX5" fmla="*/ 1557580 w 3115160"/>
                <a:gd name="connsiteY5" fmla="*/ 0 h 3115160"/>
                <a:gd name="connsiteX6" fmla="*/ 3115160 w 3115160"/>
                <a:gd name="connsiteY6" fmla="*/ 1557580 h 3115160"/>
                <a:gd name="connsiteX7" fmla="*/ 1557580 w 3115160"/>
                <a:gd name="connsiteY7" fmla="*/ 3115160 h 3115160"/>
                <a:gd name="connsiteX8" fmla="*/ 0 w 3115160"/>
                <a:gd name="connsiteY8" fmla="*/ 1557580 h 3115160"/>
                <a:gd name="connsiteX9" fmla="*/ 1557580 w 3115160"/>
                <a:gd name="connsiteY9" fmla="*/ 0 h 31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5160" h="3115160">
                  <a:moveTo>
                    <a:pt x="1557579" y="790413"/>
                  </a:moveTo>
                  <a:cubicBezTo>
                    <a:pt x="1133884" y="790413"/>
                    <a:pt x="790412" y="1133885"/>
                    <a:pt x="790412" y="1557580"/>
                  </a:cubicBezTo>
                  <a:cubicBezTo>
                    <a:pt x="790412" y="1981275"/>
                    <a:pt x="1133884" y="2324747"/>
                    <a:pt x="1557579" y="2324747"/>
                  </a:cubicBezTo>
                  <a:cubicBezTo>
                    <a:pt x="1981274" y="2324747"/>
                    <a:pt x="2324746" y="1981275"/>
                    <a:pt x="2324746" y="1557580"/>
                  </a:cubicBezTo>
                  <a:cubicBezTo>
                    <a:pt x="2324746" y="1133885"/>
                    <a:pt x="1981274" y="790413"/>
                    <a:pt x="1557579" y="790413"/>
                  </a:cubicBezTo>
                  <a:close/>
                  <a:moveTo>
                    <a:pt x="1557580" y="0"/>
                  </a:moveTo>
                  <a:cubicBezTo>
                    <a:pt x="2417808" y="0"/>
                    <a:pt x="3115160" y="697352"/>
                    <a:pt x="3115160" y="1557580"/>
                  </a:cubicBezTo>
                  <a:cubicBezTo>
                    <a:pt x="3115160" y="2417808"/>
                    <a:pt x="2417808" y="3115160"/>
                    <a:pt x="1557580" y="3115160"/>
                  </a:cubicBezTo>
                  <a:cubicBezTo>
                    <a:pt x="697352" y="3115160"/>
                    <a:pt x="0" y="2417808"/>
                    <a:pt x="0" y="1557580"/>
                  </a:cubicBezTo>
                  <a:cubicBezTo>
                    <a:pt x="0" y="697352"/>
                    <a:pt x="697352" y="0"/>
                    <a:pt x="1557580" y="0"/>
                  </a:cubicBezTo>
                  <a:close/>
                </a:path>
              </a:pathLst>
            </a:custGeom>
            <a:solidFill>
              <a:schemeClr val="accent2"/>
            </a:solidFill>
            <a:ln w="0">
              <a:noFill/>
              <a:prstDash val="solid"/>
              <a:round/>
            </a:ln>
          </p:spPr>
          <p:txBody>
            <a:bodyPr vert="horz" wrap="square" lIns="219456" tIns="109728" rIns="219456" bIns="109728" numCol="1" rtlCol="0"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l"/>
              <a:endParaRPr lang="en-US" sz="7200" b="1">
                <a:latin typeface="微软雅黑" panose="020B0503020204020204" pitchFamily="34" charset="-122"/>
                <a:ea typeface="微软雅黑" panose="020B0503020204020204" pitchFamily="34" charset="-122"/>
                <a:cs typeface="字魂58号-创中黑" panose="00000500000000000000" charset="-122"/>
              </a:endParaRPr>
            </a:p>
          </p:txBody>
        </p:sp>
        <p:sp>
          <p:nvSpPr>
            <p:cNvPr id="9" name="图形">
              <a:extLst>
                <a:ext uri="{FF2B5EF4-FFF2-40B4-BE49-F238E27FC236}">
                  <a16:creationId xmlns:a16="http://schemas.microsoft.com/office/drawing/2014/main" id="{10D36CD1-AF62-1988-4754-7D97FEFD2B59}"/>
                </a:ext>
              </a:extLst>
            </p:cNvPr>
            <p:cNvSpPr/>
            <p:nvPr>
              <p:custDataLst>
                <p:tags r:id="rId2"/>
              </p:custDataLst>
            </p:nvPr>
          </p:nvSpPr>
          <p:spPr>
            <a:xfrm>
              <a:off x="5677994" y="1699279"/>
              <a:ext cx="7497945" cy="1134673"/>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4550" b="1" dirty="0" err="1">
                  <a:solidFill>
                    <a:schemeClr val="bg1"/>
                  </a:solidFill>
                  <a:latin typeface="標楷體"/>
                  <a:ea typeface="標楷體"/>
                </a:rPr>
                <a:t>研究動機與目的</a:t>
              </a:r>
              <a:endParaRPr lang="zh-CN" altLang="en-US" sz="4550" b="1" dirty="0">
                <a:solidFill>
                  <a:schemeClr val="bg1"/>
                </a:solidFill>
                <a:latin typeface="標楷體"/>
                <a:ea typeface="標楷體" panose="03000509000000000000" pitchFamily="65" charset="-120"/>
                <a:sym typeface="字魂58号-创中黑" panose="00000500000000000000" charset="-122"/>
              </a:endParaRPr>
            </a:p>
          </p:txBody>
        </p:sp>
      </p:grpSp>
      <p:sp>
        <p:nvSpPr>
          <p:cNvPr id="10" name="任意多边形: 形状 9">
            <a:extLst>
              <a:ext uri="{FF2B5EF4-FFF2-40B4-BE49-F238E27FC236}">
                <a16:creationId xmlns:a16="http://schemas.microsoft.com/office/drawing/2014/main" id="{A489630E-470F-0648-EDF8-39E41E48EFA3}"/>
              </a:ext>
            </a:extLst>
          </p:cNvPr>
          <p:cNvSpPr/>
          <p:nvPr/>
        </p:nvSpPr>
        <p:spPr>
          <a:xfrm>
            <a:off x="1071888" y="7012750"/>
            <a:ext cx="12537958" cy="845346"/>
          </a:xfrm>
          <a:custGeom>
            <a:avLst/>
            <a:gdLst>
              <a:gd name="connsiteX0" fmla="*/ 96002 w 10448298"/>
              <a:gd name="connsiteY0" fmla="*/ 0 h 3551214"/>
              <a:gd name="connsiteX1" fmla="*/ 10352296 w 10448298"/>
              <a:gd name="connsiteY1" fmla="*/ 0 h 3551214"/>
              <a:gd name="connsiteX2" fmla="*/ 10448298 w 10448298"/>
              <a:gd name="connsiteY2" fmla="*/ 96002 h 3551214"/>
              <a:gd name="connsiteX3" fmla="*/ 10448298 w 10448298"/>
              <a:gd name="connsiteY3" fmla="*/ 276502 h 3551214"/>
              <a:gd name="connsiteX4" fmla="*/ 10448298 w 10448298"/>
              <a:gd name="connsiteY4" fmla="*/ 479998 h 3551214"/>
              <a:gd name="connsiteX5" fmla="*/ 10448298 w 10448298"/>
              <a:gd name="connsiteY5" fmla="*/ 3071216 h 3551214"/>
              <a:gd name="connsiteX6" fmla="*/ 10448298 w 10448298"/>
              <a:gd name="connsiteY6" fmla="*/ 3383121 h 3551214"/>
              <a:gd name="connsiteX7" fmla="*/ 10448298 w 10448298"/>
              <a:gd name="connsiteY7" fmla="*/ 3455212 h 3551214"/>
              <a:gd name="connsiteX8" fmla="*/ 10352296 w 10448298"/>
              <a:gd name="connsiteY8" fmla="*/ 3551214 h 3551214"/>
              <a:gd name="connsiteX9" fmla="*/ 96002 w 10448298"/>
              <a:gd name="connsiteY9" fmla="*/ 3551214 h 3551214"/>
              <a:gd name="connsiteX10" fmla="*/ 0 w 10448298"/>
              <a:gd name="connsiteY10" fmla="*/ 3455212 h 3551214"/>
              <a:gd name="connsiteX11" fmla="*/ 0 w 10448298"/>
              <a:gd name="connsiteY11" fmla="*/ 3383121 h 3551214"/>
              <a:gd name="connsiteX12" fmla="*/ 0 w 10448298"/>
              <a:gd name="connsiteY12" fmla="*/ 3071216 h 3551214"/>
              <a:gd name="connsiteX13" fmla="*/ 0 w 10448298"/>
              <a:gd name="connsiteY13" fmla="*/ 479999 h 3551214"/>
              <a:gd name="connsiteX14" fmla="*/ 0 w 10448298"/>
              <a:gd name="connsiteY14" fmla="*/ 479998 h 3551214"/>
              <a:gd name="connsiteX15" fmla="*/ 0 w 10448298"/>
              <a:gd name="connsiteY15" fmla="*/ 96002 h 3551214"/>
              <a:gd name="connsiteX16" fmla="*/ 96002 w 10448298"/>
              <a:gd name="connsiteY16" fmla="*/ 0 h 3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48298" h="3551213">
                <a:moveTo>
                  <a:pt x="96002" y="0"/>
                </a:moveTo>
                <a:lnTo>
                  <a:pt x="10352296" y="0"/>
                </a:lnTo>
                <a:cubicBezTo>
                  <a:pt x="10405316" y="0"/>
                  <a:pt x="10448298" y="42982"/>
                  <a:pt x="10448298" y="96002"/>
                </a:cubicBezTo>
                <a:lnTo>
                  <a:pt x="10448298" y="276502"/>
                </a:lnTo>
                <a:lnTo>
                  <a:pt x="10448298" y="479998"/>
                </a:lnTo>
                <a:lnTo>
                  <a:pt x="10448298" y="3071216"/>
                </a:lnTo>
                <a:lnTo>
                  <a:pt x="10448298" y="3383121"/>
                </a:lnTo>
                <a:lnTo>
                  <a:pt x="10448298" y="3455212"/>
                </a:lnTo>
                <a:cubicBezTo>
                  <a:pt x="10448298" y="3508232"/>
                  <a:pt x="10405316" y="3551214"/>
                  <a:pt x="10352296" y="3551214"/>
                </a:cubicBezTo>
                <a:lnTo>
                  <a:pt x="96002" y="3551214"/>
                </a:lnTo>
                <a:cubicBezTo>
                  <a:pt x="42982" y="3551214"/>
                  <a:pt x="0" y="3508232"/>
                  <a:pt x="0" y="3455212"/>
                </a:cubicBezTo>
                <a:lnTo>
                  <a:pt x="0" y="3383121"/>
                </a:lnTo>
                <a:lnTo>
                  <a:pt x="0" y="3071216"/>
                </a:lnTo>
                <a:lnTo>
                  <a:pt x="0" y="479999"/>
                </a:lnTo>
                <a:lnTo>
                  <a:pt x="0" y="479998"/>
                </a:lnTo>
                <a:lnTo>
                  <a:pt x="0" y="96002"/>
                </a:lnTo>
                <a:cubicBezTo>
                  <a:pt x="0" y="42982"/>
                  <a:pt x="42982" y="0"/>
                  <a:pt x="96002" y="0"/>
                </a:cubicBezTo>
                <a:close/>
              </a:path>
            </a:pathLst>
          </a:cu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bg1"/>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FC04757D-0DFE-7A8D-BF0F-32292EED7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441" y="2768436"/>
            <a:ext cx="5189220" cy="5189220"/>
          </a:xfrm>
          <a:prstGeom prst="rect">
            <a:avLst/>
          </a:prstGeom>
        </p:spPr>
      </p:pic>
      <p:sp>
        <p:nvSpPr>
          <p:cNvPr id="16" name="PA-文本框 6">
            <a:extLst>
              <a:ext uri="{FF2B5EF4-FFF2-40B4-BE49-F238E27FC236}">
                <a16:creationId xmlns:a16="http://schemas.microsoft.com/office/drawing/2014/main" id="{FFC1A86F-4918-9093-0AFD-E022C2A5B25E}"/>
              </a:ext>
            </a:extLst>
          </p:cNvPr>
          <p:cNvSpPr txBox="1"/>
          <p:nvPr>
            <p:custDataLst>
              <p:tags r:id="rId1"/>
            </p:custDataLst>
          </p:nvPr>
        </p:nvSpPr>
        <p:spPr>
          <a:xfrm>
            <a:off x="1605109" y="1987840"/>
            <a:ext cx="10899693" cy="4477829"/>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nSpc>
                <a:spcPct val="150000"/>
              </a:lnSpc>
            </a:pPr>
            <a:r>
              <a:rPr lang="zh-TW" altLang="en-US" sz="2400" dirty="0">
                <a:solidFill>
                  <a:srgbClr val="333333"/>
                </a:solidFill>
                <a:latin typeface="標楷體" panose="03000509000000000000" pitchFamily="65" charset="-120"/>
                <a:ea typeface="標楷體" panose="03000509000000000000" pitchFamily="65" charset="-120"/>
                <a:cs typeface="Segoe UI"/>
              </a:rPr>
              <a:t>現代人因飲食不當、缺乏運動、壓力等因素</a:t>
            </a:r>
            <a:endParaRPr lang="en-US" altLang="zh-TW" sz="2400" dirty="0">
              <a:solidFill>
                <a:srgbClr val="333333"/>
              </a:solidFill>
              <a:latin typeface="標楷體" panose="03000509000000000000" pitchFamily="65" charset="-120"/>
              <a:ea typeface="標楷體" panose="03000509000000000000" pitchFamily="65" charset="-120"/>
              <a:cs typeface="Segoe UI"/>
            </a:endParaRPr>
          </a:p>
          <a:p>
            <a:pPr>
              <a:lnSpc>
                <a:spcPct val="150000"/>
              </a:lnSpc>
            </a:pPr>
            <a:r>
              <a:rPr lang="zh-TW" altLang="en-US" sz="2400" dirty="0">
                <a:solidFill>
                  <a:srgbClr val="333333"/>
                </a:solidFill>
                <a:latin typeface="標楷體" panose="03000509000000000000" pitchFamily="65" charset="-120"/>
                <a:ea typeface="標楷體" panose="03000509000000000000" pitchFamily="65" charset="-120"/>
                <a:cs typeface="Segoe UI"/>
              </a:rPr>
              <a:t>導致糖尿病患者增加，而其中視網膜病變是最大併發症</a:t>
            </a:r>
            <a:endParaRPr lang="en-US" altLang="zh-TW" sz="2400" dirty="0">
              <a:solidFill>
                <a:srgbClr val="333333"/>
              </a:solidFill>
              <a:latin typeface="標楷體" panose="03000509000000000000" pitchFamily="65" charset="-120"/>
              <a:ea typeface="標楷體" panose="03000509000000000000" pitchFamily="65" charset="-120"/>
              <a:cs typeface="Segoe UI"/>
            </a:endParaRPr>
          </a:p>
          <a:p>
            <a:pPr>
              <a:lnSpc>
                <a:spcPct val="150000"/>
              </a:lnSpc>
            </a:pPr>
            <a:r>
              <a:rPr lang="zh-TW" altLang="en-US" sz="2400" dirty="0">
                <a:solidFill>
                  <a:srgbClr val="333333"/>
                </a:solidFill>
                <a:latin typeface="標楷體" panose="03000509000000000000" pitchFamily="65" charset="-120"/>
                <a:ea typeface="標楷體" panose="03000509000000000000" pitchFamily="65" charset="-120"/>
                <a:cs typeface="Segoe UI"/>
              </a:rPr>
              <a:t>偏遠地區醫療資源不足，易導致診斷延誤，影響治療時機</a:t>
            </a:r>
          </a:p>
          <a:p>
            <a:pPr>
              <a:lnSpc>
                <a:spcPct val="150000"/>
              </a:lnSpc>
            </a:pPr>
            <a:br>
              <a:rPr lang="zh-TW" altLang="en-US" sz="2400" dirty="0">
                <a:solidFill>
                  <a:srgbClr val="333333"/>
                </a:solidFill>
                <a:latin typeface="標楷體" panose="03000509000000000000" pitchFamily="65" charset="-120"/>
                <a:ea typeface="標楷體" panose="03000509000000000000" pitchFamily="65" charset="-120"/>
                <a:cs typeface="Segoe UI"/>
              </a:rPr>
            </a:br>
            <a:r>
              <a:rPr lang="zh-TW" altLang="en-US" sz="2400" dirty="0">
                <a:solidFill>
                  <a:srgbClr val="333333"/>
                </a:solidFill>
                <a:latin typeface="標楷體" panose="03000509000000000000" pitchFamily="65" charset="-120"/>
                <a:ea typeface="標楷體" panose="03000509000000000000" pitchFamily="65" charset="-120"/>
                <a:cs typeface="Segoe UI"/>
              </a:rPr>
              <a:t>本研究旨在建立一套輔助醫師的診斷系統</a:t>
            </a:r>
            <a:endParaRPr lang="en-US" altLang="zh-TW" sz="2400" dirty="0">
              <a:solidFill>
                <a:srgbClr val="333333"/>
              </a:solidFill>
              <a:latin typeface="標楷體" panose="03000509000000000000" pitchFamily="65" charset="-120"/>
              <a:ea typeface="標楷體" panose="03000509000000000000" pitchFamily="65" charset="-120"/>
              <a:cs typeface="Segoe UI"/>
            </a:endParaRPr>
          </a:p>
          <a:p>
            <a:pPr>
              <a:lnSpc>
                <a:spcPct val="150000"/>
              </a:lnSpc>
            </a:pPr>
            <a:r>
              <a:rPr lang="zh-TW" altLang="en-US" sz="2400" dirty="0">
                <a:solidFill>
                  <a:srgbClr val="333333"/>
                </a:solidFill>
                <a:latin typeface="標楷體" panose="03000509000000000000" pitchFamily="65" charset="-120"/>
                <a:ea typeface="標楷體" panose="03000509000000000000" pitchFamily="65" charset="-120"/>
                <a:cs typeface="Segoe UI"/>
              </a:rPr>
              <a:t>協助眼科醫師快速且準確辨識視網膜病變</a:t>
            </a:r>
            <a:endParaRPr lang="en-US" altLang="zh-TW" sz="2400" dirty="0">
              <a:solidFill>
                <a:srgbClr val="333333"/>
              </a:solidFill>
              <a:latin typeface="標楷體" panose="03000509000000000000" pitchFamily="65" charset="-120"/>
              <a:ea typeface="標楷體" panose="03000509000000000000" pitchFamily="65" charset="-120"/>
              <a:cs typeface="Segoe UI"/>
            </a:endParaRPr>
          </a:p>
          <a:p>
            <a:pPr>
              <a:lnSpc>
                <a:spcPct val="150000"/>
              </a:lnSpc>
            </a:pPr>
            <a:r>
              <a:rPr lang="zh-TW" altLang="en-US" sz="2400" dirty="0">
                <a:solidFill>
                  <a:srgbClr val="333333"/>
                </a:solidFill>
                <a:latin typeface="標楷體" panose="03000509000000000000" pitchFamily="65" charset="-120"/>
                <a:ea typeface="標楷體" panose="03000509000000000000" pitchFamily="65" charset="-120"/>
                <a:cs typeface="Segoe UI"/>
              </a:rPr>
              <a:t>透過早期篩檢與診斷，能顯著降低視力喪失的風險</a:t>
            </a:r>
            <a:endParaRPr lang="en-US" altLang="zh-TW" sz="2400" dirty="0">
              <a:solidFill>
                <a:srgbClr val="333333"/>
              </a:solidFill>
              <a:latin typeface="標楷體" panose="03000509000000000000" pitchFamily="65" charset="-120"/>
              <a:ea typeface="標楷體" panose="03000509000000000000" pitchFamily="65" charset="-120"/>
              <a:cs typeface="Segoe UI"/>
            </a:endParaRPr>
          </a:p>
          <a:p>
            <a:pPr>
              <a:lnSpc>
                <a:spcPct val="150000"/>
              </a:lnSpc>
            </a:pPr>
            <a:r>
              <a:rPr lang="zh-TW" altLang="en-US" sz="2400" dirty="0">
                <a:solidFill>
                  <a:srgbClr val="333333"/>
                </a:solidFill>
                <a:latin typeface="標楷體" panose="03000509000000000000" pitchFamily="65" charset="-120"/>
                <a:ea typeface="標楷體" panose="03000509000000000000" pitchFamily="65" charset="-120"/>
                <a:cs typeface="Segoe UI"/>
              </a:rPr>
              <a:t>提高診斷效率與準確率</a:t>
            </a:r>
            <a:endParaRPr lang="en-US" altLang="zh-TW" sz="2400" dirty="0">
              <a:solidFill>
                <a:srgbClr val="333333"/>
              </a:solidFill>
              <a:latin typeface="標楷體" panose="03000509000000000000" pitchFamily="65" charset="-120"/>
              <a:ea typeface="標楷體" panose="03000509000000000000" pitchFamily="65" charset="-120"/>
              <a:cs typeface="Segoe UI"/>
            </a:endParaRPr>
          </a:p>
        </p:txBody>
      </p:sp>
    </p:spTree>
    <p:extLst>
      <p:ext uri="{BB962C8B-B14F-4D97-AF65-F5344CB8AC3E}">
        <p14:creationId xmlns:p14="http://schemas.microsoft.com/office/powerpoint/2010/main" val="21881456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07F4-2AF6-A497-C5A0-79701C1F89A7}"/>
            </a:ext>
          </a:extLst>
        </p:cNvPr>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F79E80D1-FDC5-53D4-EF02-5F36BCD7764C}"/>
              </a:ext>
            </a:extLst>
          </p:cNvPr>
          <p:cNvSpPr/>
          <p:nvPr/>
        </p:nvSpPr>
        <p:spPr>
          <a:xfrm>
            <a:off x="11885088" y="5580447"/>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83190703-2A98-72BF-3255-03CE10856ED9}"/>
              </a:ext>
            </a:extLst>
          </p:cNvPr>
          <p:cNvSpPr/>
          <p:nvPr/>
        </p:nvSpPr>
        <p:spPr>
          <a:xfrm>
            <a:off x="13731038" y="480757"/>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15" name="任意多边形: 形状 14">
            <a:extLst>
              <a:ext uri="{FF2B5EF4-FFF2-40B4-BE49-F238E27FC236}">
                <a16:creationId xmlns:a16="http://schemas.microsoft.com/office/drawing/2014/main" id="{9BED06D3-09EF-126D-2A60-43F9BCE5B134}"/>
              </a:ext>
            </a:extLst>
          </p:cNvPr>
          <p:cNvSpPr/>
          <p:nvPr/>
        </p:nvSpPr>
        <p:spPr>
          <a:xfrm>
            <a:off x="1260053" y="3995833"/>
            <a:ext cx="12110293" cy="3678073"/>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 name="文字方塊 1">
            <a:extLst>
              <a:ext uri="{FF2B5EF4-FFF2-40B4-BE49-F238E27FC236}">
                <a16:creationId xmlns:a16="http://schemas.microsoft.com/office/drawing/2014/main" id="{272B9FF6-7C96-E039-6088-202C090667BD}"/>
              </a:ext>
            </a:extLst>
          </p:cNvPr>
          <p:cNvSpPr txBox="1"/>
          <p:nvPr/>
        </p:nvSpPr>
        <p:spPr>
          <a:xfrm>
            <a:off x="4399949" y="5580447"/>
            <a:ext cx="6158743" cy="1466812"/>
          </a:xfrm>
          <a:prstGeom prst="rect">
            <a:avLst/>
          </a:prstGeom>
          <a:noFill/>
        </p:spPr>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zh-TW" altLang="en-US" sz="3120" dirty="0">
                <a:solidFill>
                  <a:srgbClr val="444444"/>
                </a:solidFill>
                <a:latin typeface="標楷體" panose="03000509000000000000" pitchFamily="65" charset="-120"/>
                <a:ea typeface="標楷體" panose="03000509000000000000" pitchFamily="65" charset="-120"/>
                <a:cs typeface="Calibri"/>
              </a:rPr>
              <a:t>第</a:t>
            </a:r>
            <a:r>
              <a:rPr lang="zh-TW" sz="3120" dirty="0">
                <a:solidFill>
                  <a:srgbClr val="444444"/>
                </a:solidFill>
                <a:latin typeface="標楷體" panose="03000509000000000000" pitchFamily="65" charset="-120"/>
                <a:ea typeface="標楷體" panose="03000509000000000000" pitchFamily="65" charset="-120"/>
                <a:cs typeface="Calibri"/>
              </a:rPr>
              <a:t>一</a:t>
            </a:r>
            <a:r>
              <a:rPr lang="zh-TW" altLang="en-US" sz="3120" dirty="0">
                <a:solidFill>
                  <a:srgbClr val="444444"/>
                </a:solidFill>
                <a:latin typeface="標楷體" panose="03000509000000000000" pitchFamily="65" charset="-120"/>
                <a:ea typeface="標楷體" panose="03000509000000000000" pitchFamily="65" charset="-120"/>
                <a:cs typeface="Calibri"/>
              </a:rPr>
              <a:t>至第四級</a:t>
            </a:r>
            <a:r>
              <a:rPr lang="zh-TW" sz="3120" dirty="0">
                <a:solidFill>
                  <a:srgbClr val="444444"/>
                </a:solidFill>
                <a:latin typeface="標楷體" panose="03000509000000000000" pitchFamily="65" charset="-120"/>
                <a:ea typeface="標楷體" panose="03000509000000000000" pitchFamily="65" charset="-120"/>
                <a:cs typeface="Calibri"/>
              </a:rPr>
              <a:t>為</a:t>
            </a:r>
            <a:r>
              <a:rPr lang="zh-TW" altLang="en-US" sz="3120" dirty="0">
                <a:solidFill>
                  <a:srgbClr val="444444"/>
                </a:solidFill>
                <a:latin typeface="標楷體" panose="03000509000000000000" pitchFamily="65" charset="-120"/>
                <a:ea typeface="標楷體" panose="03000509000000000000" pitchFamily="65" charset="-120"/>
                <a:cs typeface="Calibri"/>
              </a:rPr>
              <a:t>「</a:t>
            </a:r>
            <a:r>
              <a:rPr lang="zh-TW" sz="3120" dirty="0">
                <a:solidFill>
                  <a:srgbClr val="444444"/>
                </a:solidFill>
                <a:latin typeface="標楷體" panose="03000509000000000000" pitchFamily="65" charset="-120"/>
                <a:ea typeface="標楷體" panose="03000509000000000000" pitchFamily="65" charset="-120"/>
                <a:cs typeface="Calibri"/>
              </a:rPr>
              <a:t>非</a:t>
            </a:r>
            <a:r>
              <a:rPr lang="zh-TW" altLang="en-US" sz="3120" dirty="0">
                <a:solidFill>
                  <a:srgbClr val="444444"/>
                </a:solidFill>
                <a:latin typeface="標楷體" panose="03000509000000000000" pitchFamily="65" charset="-120"/>
                <a:ea typeface="標楷體" panose="03000509000000000000" pitchFamily="65" charset="-120"/>
                <a:cs typeface="Calibri"/>
              </a:rPr>
              <a:t>增殖性」</a:t>
            </a:r>
            <a:endParaRPr lang="en-US" altLang="zh-TW" sz="3120" dirty="0">
              <a:solidFill>
                <a:srgbClr val="444444"/>
              </a:solidFill>
              <a:latin typeface="標楷體" panose="03000509000000000000" pitchFamily="65" charset="-120"/>
              <a:ea typeface="標楷體" panose="03000509000000000000" pitchFamily="65" charset="-120"/>
              <a:cs typeface="Calibri"/>
            </a:endParaRPr>
          </a:p>
          <a:p>
            <a:pPr marL="457200" indent="-457200">
              <a:lnSpc>
                <a:spcPct val="150000"/>
              </a:lnSpc>
              <a:buFont typeface="Arial" panose="020B0604020202020204" pitchFamily="34" charset="0"/>
              <a:buChar char="•"/>
            </a:pPr>
            <a:r>
              <a:rPr lang="zh-TW" altLang="en-US" sz="3120" dirty="0">
                <a:solidFill>
                  <a:srgbClr val="444444"/>
                </a:solidFill>
                <a:latin typeface="標楷體" panose="03000509000000000000" pitchFamily="65" charset="-120"/>
                <a:ea typeface="標楷體" panose="03000509000000000000" pitchFamily="65" charset="-120"/>
                <a:cs typeface="Calibri"/>
              </a:rPr>
              <a:t>第五級為「增殖性」</a:t>
            </a:r>
            <a:endParaRPr lang="zh-TW" altLang="en-US" sz="3120" dirty="0">
              <a:latin typeface="標楷體" panose="03000509000000000000" pitchFamily="65" charset="-120"/>
              <a:ea typeface="標楷體" panose="03000509000000000000" pitchFamily="65" charset="-120"/>
              <a:cs typeface="Calibri"/>
            </a:endParaRPr>
          </a:p>
        </p:txBody>
      </p:sp>
      <p:sp>
        <p:nvSpPr>
          <p:cNvPr id="3" name="图形">
            <a:extLst>
              <a:ext uri="{FF2B5EF4-FFF2-40B4-BE49-F238E27FC236}">
                <a16:creationId xmlns:a16="http://schemas.microsoft.com/office/drawing/2014/main" id="{9AE14C8C-D8AA-8E1F-EF3B-99248CDBB318}"/>
              </a:ext>
            </a:extLst>
          </p:cNvPr>
          <p:cNvSpPr/>
          <p:nvPr>
            <p:custDataLst>
              <p:tags r:id="rId1"/>
            </p:custDataLst>
          </p:nvPr>
        </p:nvSpPr>
        <p:spPr>
          <a:xfrm>
            <a:off x="710120" y="830770"/>
            <a:ext cx="7413031" cy="2475779"/>
          </a:xfrm>
          <a:prstGeom prst="roundRect">
            <a:avLst>
              <a:gd name="adj" fmla="val 24534"/>
            </a:avLst>
          </a:prstGeom>
          <a:solidFill>
            <a:schemeClr val="bg1"/>
          </a:solidFill>
          <a:ln>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pPr>
            <a:r>
              <a:rPr lang="en-US" altLang="zh-TW" sz="4300" dirty="0">
                <a:solidFill>
                  <a:schemeClr val="accent1"/>
                </a:solidFill>
                <a:latin typeface="Microsoft JhengHei UI" panose="020B0604030504040204" pitchFamily="34" charset="-120"/>
                <a:ea typeface="Microsoft JhengHei UI" panose="020B0604030504040204" pitchFamily="34" charset="-120"/>
                <a:cs typeface="Times New Roman" panose="02020603050405020304" pitchFamily="18" charset="0"/>
              </a:rPr>
              <a:t>Diabetic Retinopathy</a:t>
            </a:r>
          </a:p>
          <a:p>
            <a:pPr algn="ctr">
              <a:lnSpc>
                <a:spcPct val="150000"/>
              </a:lnSpc>
            </a:pPr>
            <a:r>
              <a:rPr lang="en-US" altLang="zh-TW" sz="4300" dirty="0">
                <a:solidFill>
                  <a:schemeClr val="accent1"/>
                </a:solidFill>
                <a:latin typeface="Microsoft JhengHei UI" panose="020B0604030504040204" pitchFamily="34" charset="-120"/>
                <a:ea typeface="Microsoft JhengHei UI" panose="020B0604030504040204" pitchFamily="34" charset="-120"/>
                <a:cs typeface="Times New Roman" panose="02020603050405020304" pitchFamily="18" charset="0"/>
              </a:rPr>
              <a:t>DR</a:t>
            </a:r>
            <a:r>
              <a:rPr lang="zh-TW" altLang="en-US" sz="4300" dirty="0">
                <a:solidFill>
                  <a:schemeClr val="accent1"/>
                </a:solidFill>
                <a:latin typeface="Microsoft JhengHei UI" panose="020B0604030504040204" pitchFamily="34" charset="-120"/>
                <a:ea typeface="Microsoft JhengHei UI" panose="020B0604030504040204" pitchFamily="34" charset="-120"/>
                <a:cs typeface="Times New Roman" panose="02020603050405020304" pitchFamily="18" charset="0"/>
              </a:rPr>
              <a:t> </a:t>
            </a:r>
            <a:r>
              <a:rPr lang="zh-TW" altLang="en-US" sz="4300" b="1" dirty="0">
                <a:solidFill>
                  <a:schemeClr val="accent1"/>
                </a:solidFill>
                <a:latin typeface="Microsoft JhengHei UI" panose="020B0604030504040204" pitchFamily="34" charset="-120"/>
                <a:ea typeface="Microsoft JhengHei UI" panose="020B0604030504040204" pitchFamily="34" charset="-120"/>
                <a:cs typeface="ADLaM Display"/>
              </a:rPr>
              <a:t>分級介紹</a:t>
            </a:r>
            <a:r>
              <a:rPr lang="zh-TW" altLang="en-US" sz="4300" b="1" dirty="0">
                <a:solidFill>
                  <a:schemeClr val="accent1"/>
                </a:solidFill>
                <a:latin typeface="標楷體" panose="03000509000000000000" pitchFamily="65" charset="-120"/>
                <a:ea typeface="標楷體" panose="03000509000000000000" pitchFamily="65" charset="-120"/>
                <a:cs typeface="ADLaM Display"/>
              </a:rPr>
              <a:t>​</a:t>
            </a:r>
            <a:endParaRPr lang="zh-CN" altLang="en-US" sz="4300" dirty="0">
              <a:solidFill>
                <a:schemeClr val="accent1"/>
              </a:solidFill>
              <a:latin typeface="標楷體" panose="03000509000000000000" pitchFamily="65" charset="-120"/>
              <a:ea typeface="標楷體" panose="03000509000000000000" pitchFamily="65" charset="-120"/>
              <a:cs typeface="ADLaM Display"/>
            </a:endParaRPr>
          </a:p>
        </p:txBody>
      </p:sp>
      <p:sp>
        <p:nvSpPr>
          <p:cNvPr id="5" name="文字方塊 1">
            <a:extLst>
              <a:ext uri="{FF2B5EF4-FFF2-40B4-BE49-F238E27FC236}">
                <a16:creationId xmlns:a16="http://schemas.microsoft.com/office/drawing/2014/main" id="{6D230E54-060D-CD7E-7B5C-62B6109054B7}"/>
              </a:ext>
            </a:extLst>
          </p:cNvPr>
          <p:cNvSpPr txBox="1"/>
          <p:nvPr/>
        </p:nvSpPr>
        <p:spPr>
          <a:xfrm>
            <a:off x="1120606" y="4578089"/>
            <a:ext cx="12717430" cy="681405"/>
          </a:xfrm>
          <a:prstGeom prst="rect">
            <a:avLst/>
          </a:prstGeom>
          <a:noFill/>
        </p:spPr>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pPr>
            <a:r>
              <a:rPr lang="zh-TW" altLang="en-US" sz="2800" dirty="0">
                <a:solidFill>
                  <a:srgbClr val="444444"/>
                </a:solidFill>
                <a:latin typeface="標楷體" panose="03000509000000000000" pitchFamily="65" charset="-120"/>
                <a:ea typeface="標楷體" panose="03000509000000000000" pitchFamily="65" charset="-120"/>
                <a:cs typeface="Calibri"/>
              </a:rPr>
              <a:t>醫生會根據視網膜的病變程度進行分級，總為五級：</a:t>
            </a:r>
          </a:p>
        </p:txBody>
      </p:sp>
      <p:pic>
        <p:nvPicPr>
          <p:cNvPr id="6" name="圖片 5" descr="DR Manual Screening">
            <a:extLst>
              <a:ext uri="{FF2B5EF4-FFF2-40B4-BE49-F238E27FC236}">
                <a16:creationId xmlns:a16="http://schemas.microsoft.com/office/drawing/2014/main" id="{5CE4585F-C1DD-1090-4552-7B0F07DC401F}"/>
              </a:ext>
            </a:extLst>
          </p:cNvPr>
          <p:cNvPicPr>
            <a:picLocks noChangeAspect="1"/>
          </p:cNvPicPr>
          <p:nvPr/>
        </p:nvPicPr>
        <p:blipFill>
          <a:blip r:embed="rId4"/>
          <a:stretch>
            <a:fillRect/>
          </a:stretch>
        </p:blipFill>
        <p:spPr>
          <a:xfrm>
            <a:off x="8705850" y="504775"/>
            <a:ext cx="5385880" cy="3087859"/>
          </a:xfrm>
          <a:prstGeom prst="rect">
            <a:avLst/>
          </a:prstGeom>
        </p:spPr>
      </p:pic>
    </p:spTree>
    <p:extLst>
      <p:ext uri="{BB962C8B-B14F-4D97-AF65-F5344CB8AC3E}">
        <p14:creationId xmlns:p14="http://schemas.microsoft.com/office/powerpoint/2010/main" val="709547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BE2C-618A-31E7-17CE-D82FC54BA143}"/>
            </a:ext>
          </a:extLst>
        </p:cNvPr>
        <p:cNvGrpSpPr/>
        <p:nvPr/>
      </p:nvGrpSpPr>
      <p:grpSpPr>
        <a:xfrm>
          <a:off x="0" y="0"/>
          <a:ext cx="0" cy="0"/>
          <a:chOff x="0" y="0"/>
          <a:chExt cx="0" cy="0"/>
        </a:xfrm>
      </p:grpSpPr>
      <p:sp>
        <p:nvSpPr>
          <p:cNvPr id="17" name="任意多边形: 形状 4">
            <a:extLst>
              <a:ext uri="{FF2B5EF4-FFF2-40B4-BE49-F238E27FC236}">
                <a16:creationId xmlns:a16="http://schemas.microsoft.com/office/drawing/2014/main" id="{C957C146-86E6-6267-A210-16FBF6267EFB}"/>
              </a:ext>
            </a:extLst>
          </p:cNvPr>
          <p:cNvSpPr/>
          <p:nvPr/>
        </p:nvSpPr>
        <p:spPr>
          <a:xfrm>
            <a:off x="-1557958" y="-1498882"/>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5" name="任意多边形: 形状 4">
            <a:extLst>
              <a:ext uri="{FF2B5EF4-FFF2-40B4-BE49-F238E27FC236}">
                <a16:creationId xmlns:a16="http://schemas.microsoft.com/office/drawing/2014/main" id="{F8ED3992-7120-E547-0CC6-92619D5938C7}"/>
              </a:ext>
            </a:extLst>
          </p:cNvPr>
          <p:cNvSpPr/>
          <p:nvPr/>
        </p:nvSpPr>
        <p:spPr>
          <a:xfrm>
            <a:off x="11885088" y="5580447"/>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44" name="任意多边形: 形状 3">
            <a:extLst>
              <a:ext uri="{FF2B5EF4-FFF2-40B4-BE49-F238E27FC236}">
                <a16:creationId xmlns:a16="http://schemas.microsoft.com/office/drawing/2014/main" id="{A0F0C15A-5D45-4B1F-B943-ABE5406B0E1A}"/>
              </a:ext>
            </a:extLst>
          </p:cNvPr>
          <p:cNvSpPr/>
          <p:nvPr/>
        </p:nvSpPr>
        <p:spPr>
          <a:xfrm>
            <a:off x="986482"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45" name="图形">
            <a:extLst>
              <a:ext uri="{FF2B5EF4-FFF2-40B4-BE49-F238E27FC236}">
                <a16:creationId xmlns:a16="http://schemas.microsoft.com/office/drawing/2014/main" id="{929FB391-3DE2-4933-9364-A2F6A48FF445}"/>
              </a:ext>
            </a:extLst>
          </p:cNvPr>
          <p:cNvSpPr/>
          <p:nvPr>
            <p:custDataLst>
              <p:tags r:id="rId1"/>
            </p:custDataLst>
          </p:nvPr>
        </p:nvSpPr>
        <p:spPr>
          <a:xfrm>
            <a:off x="5677953" y="740471"/>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rPr>
              <a:t>第一級</a:t>
            </a:r>
            <a:endParaRPr lang="zh-CN"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endParaRPr>
          </a:p>
        </p:txBody>
      </p:sp>
      <p:sp>
        <p:nvSpPr>
          <p:cNvPr id="46" name="文字方塊 11">
            <a:extLst>
              <a:ext uri="{FF2B5EF4-FFF2-40B4-BE49-F238E27FC236}">
                <a16:creationId xmlns:a16="http://schemas.microsoft.com/office/drawing/2014/main" id="{4ED48320-E33D-4EEF-9099-A252138B6DFF}"/>
              </a:ext>
            </a:extLst>
          </p:cNvPr>
          <p:cNvSpPr txBox="1"/>
          <p:nvPr/>
        </p:nvSpPr>
        <p:spPr>
          <a:xfrm>
            <a:off x="1497072" y="1947423"/>
            <a:ext cx="1182769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sz="3840" b="1" dirty="0">
                <a:solidFill>
                  <a:srgbClr val="261310"/>
                </a:solidFill>
                <a:latin typeface="Microsoft JhengHei"/>
                <a:ea typeface="Microsoft JhengHei"/>
              </a:rPr>
              <a:t>無糖尿病視網膜病變</a:t>
            </a:r>
            <a:r>
              <a:rPr lang="en-US" altLang="zh-TW" sz="3840" b="1" dirty="0">
                <a:solidFill>
                  <a:srgbClr val="261310"/>
                </a:solidFill>
                <a:latin typeface="Microsoft JhengHei"/>
                <a:ea typeface="Microsoft JhengHei"/>
              </a:rPr>
              <a:t>  </a:t>
            </a:r>
            <a:r>
              <a:rPr lang="en-US" altLang="zh-TW" sz="3840" b="1" u="sng" dirty="0">
                <a:solidFill>
                  <a:srgbClr val="261310"/>
                </a:solidFill>
                <a:latin typeface="Microsoft JhengHei"/>
                <a:ea typeface="Microsoft JhengHei"/>
              </a:rPr>
              <a:t>No DR</a:t>
            </a:r>
            <a:endParaRPr lang="zh-TW" sz="3840" b="1" u="sng" dirty="0">
              <a:latin typeface="Microsoft JhengHei"/>
              <a:ea typeface="Microsoft JhengHei"/>
            </a:endParaRPr>
          </a:p>
        </p:txBody>
      </p:sp>
      <p:graphicFrame>
        <p:nvGraphicFramePr>
          <p:cNvPr id="47" name="表格 46">
            <a:extLst>
              <a:ext uri="{FF2B5EF4-FFF2-40B4-BE49-F238E27FC236}">
                <a16:creationId xmlns:a16="http://schemas.microsoft.com/office/drawing/2014/main" id="{72507194-7410-4DE4-A96B-FCF8FEF70EF3}"/>
              </a:ext>
            </a:extLst>
          </p:cNvPr>
          <p:cNvGraphicFramePr>
            <a:graphicFrameLocks noGrp="1"/>
          </p:cNvGraphicFramePr>
          <p:nvPr>
            <p:extLst>
              <p:ext uri="{D42A27DB-BD31-4B8C-83A1-F6EECF244321}">
                <p14:modId xmlns:p14="http://schemas.microsoft.com/office/powerpoint/2010/main" val="1199251220"/>
              </p:ext>
            </p:extLst>
          </p:nvPr>
        </p:nvGraphicFramePr>
        <p:xfrm>
          <a:off x="2043031" y="2897988"/>
          <a:ext cx="10735782" cy="4427686"/>
        </p:xfrm>
        <a:graphic>
          <a:graphicData uri="http://schemas.openxmlformats.org/drawingml/2006/table">
            <a:tbl>
              <a:tblPr>
                <a:tableStyleId>{21E4AEA4-8DFA-4A89-87EB-49C32662AFE0}</a:tableStyleId>
              </a:tblPr>
              <a:tblGrid>
                <a:gridCol w="3603790">
                  <a:extLst>
                    <a:ext uri="{9D8B030D-6E8A-4147-A177-3AD203B41FA5}">
                      <a16:colId xmlns:a16="http://schemas.microsoft.com/office/drawing/2014/main" val="4014498275"/>
                    </a:ext>
                  </a:extLst>
                </a:gridCol>
                <a:gridCol w="7131992">
                  <a:extLst>
                    <a:ext uri="{9D8B030D-6E8A-4147-A177-3AD203B41FA5}">
                      <a16:colId xmlns:a16="http://schemas.microsoft.com/office/drawing/2014/main" val="1021797774"/>
                    </a:ext>
                  </a:extLst>
                </a:gridCol>
              </a:tblGrid>
              <a:tr h="897946">
                <a:tc>
                  <a:txBody>
                    <a:bodyPr/>
                    <a:lstStyle/>
                    <a:p>
                      <a:pPr algn="ctr" fontAlgn="base">
                        <a:lnSpc>
                          <a:spcPts val="3375"/>
                        </a:lnSpc>
                        <a:buNone/>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症狀</a:t>
                      </a:r>
                      <a:r>
                        <a:rPr lang="zh-TW" altLang="en-US" sz="3000" b="1" dirty="0">
                          <a:solidFill>
                            <a:srgbClr val="000000"/>
                          </a:solidFill>
                          <a:effectLst/>
                        </a:rPr>
                        <a:t>​</a:t>
                      </a:r>
                      <a:endParaRPr lang="zh-TW" altLang="en-US" sz="3000" b="1" i="0" dirty="0">
                        <a:solidFill>
                          <a:srgbClr val="000000"/>
                        </a:solidFill>
                        <a:effectLst/>
                      </a:endParaRPr>
                    </a:p>
                  </a:txBody>
                  <a:tcPr marL="109728" marR="109728" marT="54864" marB="54864" anchor="ctr"/>
                </a:tc>
                <a:tc>
                  <a:txBody>
                    <a:bodyPr/>
                    <a:lstStyle/>
                    <a:p>
                      <a:pPr algn="ctr" fontAlgn="base">
                        <a:lnSpc>
                          <a:spcPts val="3375"/>
                        </a:lnSpc>
                        <a:buNone/>
                      </a:pPr>
                      <a:r>
                        <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DR</a:t>
                      </a: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眼底影像​</a:t>
                      </a:r>
                    </a:p>
                  </a:txBody>
                  <a:tcPr marL="109728" marR="109728" marT="54864" marB="54864" anchor="ctr"/>
                </a:tc>
                <a:extLst>
                  <a:ext uri="{0D108BD9-81ED-4DB2-BD59-A6C34878D82A}">
                    <a16:rowId xmlns:a16="http://schemas.microsoft.com/office/drawing/2014/main" val="3402428094"/>
                  </a:ext>
                </a:extLst>
              </a:tr>
              <a:tr h="3529740">
                <a:tc>
                  <a:txBody>
                    <a:bodyPr/>
                    <a:lstStyle/>
                    <a:p>
                      <a:pPr algn="ctr" fontAlgn="base">
                        <a:lnSpc>
                          <a:spcPts val="3150"/>
                        </a:lnSpc>
                        <a:buNone/>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無異常</a:t>
                      </a:r>
                      <a:r>
                        <a:rPr lang="zh-TW" altLang="en-US" sz="2800" b="1"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a:t>
                      </a:r>
                    </a:p>
                  </a:txBody>
                  <a:tcPr marL="109728" marR="109728" marT="54864" marB="54864" anchor="ctr"/>
                </a:tc>
                <a:tc>
                  <a:txBody>
                    <a:bodyPr/>
                    <a:lstStyle/>
                    <a:p>
                      <a:pPr algn="ctr" fontAlgn="auto">
                        <a:lnSpc>
                          <a:spcPts val="2175"/>
                        </a:lnSpc>
                        <a:buNone/>
                      </a:pPr>
                      <a:r>
                        <a:rPr lang="zh-TW" altLang="en-US" sz="2200" b="0" dirty="0">
                          <a:solidFill>
                            <a:srgbClr val="000000"/>
                          </a:solidFill>
                          <a:effectLst/>
                        </a:rPr>
                        <a:t>​</a:t>
                      </a:r>
                      <a:endParaRPr lang="zh-TW" altLang="en-US" sz="2200" b="0" i="0" dirty="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48" name="Picture 3" descr="一張含有 天體, 琥珀, 圓球, 天文現象 的圖片&#10;&#10;AI 產生的內容可能不正確。">
            <a:extLst>
              <a:ext uri="{FF2B5EF4-FFF2-40B4-BE49-F238E27FC236}">
                <a16:creationId xmlns:a16="http://schemas.microsoft.com/office/drawing/2014/main" id="{FFE7DDD7-5888-4F08-83C8-0C8A0EF963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748169" y="3956886"/>
            <a:ext cx="4816831" cy="3200822"/>
          </a:xfrm>
          <a:prstGeom prst="rect">
            <a:avLst/>
          </a:prstGeom>
          <a:noFill/>
          <a:extLst>
            <a:ext uri="{909E8E84-426E-40DD-AFC4-6F175D3DCCD1}">
              <a14:hiddenFill xmlns:a14="http://schemas.microsoft.com/office/drawing/2010/main">
                <a:solidFill>
                  <a:srgbClr val="FFFFFF"/>
                </a:solidFill>
              </a14:hiddenFill>
            </a:ext>
          </a:extLst>
        </p:spPr>
      </p:pic>
      <p:sp>
        <p:nvSpPr>
          <p:cNvPr id="53" name="任意多边形: 形状 3">
            <a:extLst>
              <a:ext uri="{FF2B5EF4-FFF2-40B4-BE49-F238E27FC236}">
                <a16:creationId xmlns:a16="http://schemas.microsoft.com/office/drawing/2014/main" id="{2AE3A3E1-9AC0-42FC-877B-ECD7C17856F8}"/>
              </a:ext>
            </a:extLst>
          </p:cNvPr>
          <p:cNvSpPr/>
          <p:nvPr/>
        </p:nvSpPr>
        <p:spPr>
          <a:xfrm>
            <a:off x="986482"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54" name="图形">
            <a:extLst>
              <a:ext uri="{FF2B5EF4-FFF2-40B4-BE49-F238E27FC236}">
                <a16:creationId xmlns:a16="http://schemas.microsoft.com/office/drawing/2014/main" id="{42659107-F45A-45D8-AB03-39C17C8889FA}"/>
              </a:ext>
            </a:extLst>
          </p:cNvPr>
          <p:cNvSpPr/>
          <p:nvPr>
            <p:custDataLst>
              <p:tags r:id="rId2"/>
            </p:custDataLst>
          </p:nvPr>
        </p:nvSpPr>
        <p:spPr>
          <a:xfrm>
            <a:off x="5677953" y="740471"/>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rPr>
              <a:t>第二級</a:t>
            </a:r>
            <a:endParaRPr lang="zh-CN"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endParaRPr>
          </a:p>
        </p:txBody>
      </p:sp>
      <p:sp>
        <p:nvSpPr>
          <p:cNvPr id="55" name="文字方塊 11">
            <a:extLst>
              <a:ext uri="{FF2B5EF4-FFF2-40B4-BE49-F238E27FC236}">
                <a16:creationId xmlns:a16="http://schemas.microsoft.com/office/drawing/2014/main" id="{983E62CC-9ACD-4C78-972E-7E61299A03BB}"/>
              </a:ext>
            </a:extLst>
          </p:cNvPr>
          <p:cNvSpPr txBox="1"/>
          <p:nvPr/>
        </p:nvSpPr>
        <p:spPr>
          <a:xfrm>
            <a:off x="1497072" y="1947423"/>
            <a:ext cx="1182769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zh-TW" sz="3840" b="1" dirty="0">
                <a:solidFill>
                  <a:srgbClr val="261310"/>
                </a:solidFill>
                <a:latin typeface="Microsoft JhengHei"/>
                <a:ea typeface="Microsoft JhengHei"/>
              </a:rPr>
              <a:t>輕度非增殖性糖尿病視網膜病變</a:t>
            </a:r>
            <a:r>
              <a:rPr lang="zh-TW" altLang="en-US" sz="3840" b="1" dirty="0">
                <a:solidFill>
                  <a:srgbClr val="261310"/>
                </a:solidFill>
                <a:latin typeface="Microsoft JhengHei"/>
                <a:ea typeface="Microsoft JhengHei"/>
              </a:rPr>
              <a:t>  </a:t>
            </a:r>
            <a:r>
              <a:rPr lang="en-US" altLang="zh-TW" sz="3840" b="1" u="sng" dirty="0">
                <a:solidFill>
                  <a:srgbClr val="261310"/>
                </a:solidFill>
                <a:latin typeface="Microsoft JhengHei"/>
                <a:ea typeface="Microsoft JhengHei"/>
              </a:rPr>
              <a:t>Mild NPDR</a:t>
            </a:r>
            <a:endParaRPr lang="zh-TW" altLang="en-US" sz="3840" b="1" u="sng" dirty="0">
              <a:solidFill>
                <a:srgbClr val="261310"/>
              </a:solidFill>
              <a:latin typeface="Microsoft JhengHei"/>
              <a:ea typeface="Microsoft JhengHei"/>
            </a:endParaRPr>
          </a:p>
        </p:txBody>
      </p:sp>
      <p:graphicFrame>
        <p:nvGraphicFramePr>
          <p:cNvPr id="56" name="表格 55">
            <a:extLst>
              <a:ext uri="{FF2B5EF4-FFF2-40B4-BE49-F238E27FC236}">
                <a16:creationId xmlns:a16="http://schemas.microsoft.com/office/drawing/2014/main" id="{BCDD6696-5A71-42B3-AC09-FA618A0C340F}"/>
              </a:ext>
            </a:extLst>
          </p:cNvPr>
          <p:cNvGraphicFramePr>
            <a:graphicFrameLocks noGrp="1"/>
          </p:cNvGraphicFramePr>
          <p:nvPr>
            <p:extLst>
              <p:ext uri="{D42A27DB-BD31-4B8C-83A1-F6EECF244321}">
                <p14:modId xmlns:p14="http://schemas.microsoft.com/office/powerpoint/2010/main" val="3440650625"/>
              </p:ext>
            </p:extLst>
          </p:nvPr>
        </p:nvGraphicFramePr>
        <p:xfrm>
          <a:off x="2043031" y="2897988"/>
          <a:ext cx="10735782" cy="4427686"/>
        </p:xfrm>
        <a:graphic>
          <a:graphicData uri="http://schemas.openxmlformats.org/drawingml/2006/table">
            <a:tbl>
              <a:tblPr>
                <a:tableStyleId>{21E4AEA4-8DFA-4A89-87EB-49C32662AFE0}</a:tableStyleId>
              </a:tblPr>
              <a:tblGrid>
                <a:gridCol w="3603790">
                  <a:extLst>
                    <a:ext uri="{9D8B030D-6E8A-4147-A177-3AD203B41FA5}">
                      <a16:colId xmlns:a16="http://schemas.microsoft.com/office/drawing/2014/main" val="4014498275"/>
                    </a:ext>
                  </a:extLst>
                </a:gridCol>
                <a:gridCol w="7131992">
                  <a:extLst>
                    <a:ext uri="{9D8B030D-6E8A-4147-A177-3AD203B41FA5}">
                      <a16:colId xmlns:a16="http://schemas.microsoft.com/office/drawing/2014/main" val="1021797774"/>
                    </a:ext>
                  </a:extLst>
                </a:gridCol>
              </a:tblGrid>
              <a:tr h="897946">
                <a:tc>
                  <a:txBody>
                    <a:bodyPr/>
                    <a:lstStyle/>
                    <a:p>
                      <a:pPr algn="ctr" fontAlgn="base">
                        <a:lnSpc>
                          <a:spcPts val="3375"/>
                        </a:lnSpc>
                        <a:buNone/>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症狀</a:t>
                      </a:r>
                      <a:r>
                        <a:rPr lang="zh-TW" altLang="en-US" sz="3200" b="1" dirty="0">
                          <a:solidFill>
                            <a:srgbClr val="000000"/>
                          </a:solidFill>
                          <a:effectLst/>
                        </a:rPr>
                        <a:t>​</a:t>
                      </a:r>
                      <a:endParaRPr lang="zh-TW" altLang="en-US" sz="3200" b="1" i="0" dirty="0">
                        <a:solidFill>
                          <a:srgbClr val="000000"/>
                        </a:solidFill>
                        <a:effectLst/>
                      </a:endParaRPr>
                    </a:p>
                  </a:txBody>
                  <a:tcPr marL="109728" marR="109728" marT="54864" marB="54864" anchor="ctr"/>
                </a:tc>
                <a:tc>
                  <a:txBody>
                    <a:bodyPr/>
                    <a:lstStyle/>
                    <a:p>
                      <a:pPr algn="ctr" fontAlgn="base">
                        <a:lnSpc>
                          <a:spcPts val="3375"/>
                        </a:lnSpc>
                        <a:buNone/>
                      </a:pPr>
                      <a:r>
                        <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DR</a:t>
                      </a: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眼底影像​</a:t>
                      </a:r>
                    </a:p>
                  </a:txBody>
                  <a:tcPr marL="109728" marR="109728" marT="54864" marB="54864" anchor="ctr"/>
                </a:tc>
                <a:extLst>
                  <a:ext uri="{0D108BD9-81ED-4DB2-BD59-A6C34878D82A}">
                    <a16:rowId xmlns:a16="http://schemas.microsoft.com/office/drawing/2014/main" val="3402428094"/>
                  </a:ext>
                </a:extLst>
              </a:tr>
              <a:tr h="3529740">
                <a:tc>
                  <a:txBody>
                    <a:bodyPr/>
                    <a:lstStyle/>
                    <a:p>
                      <a:pPr marL="0" algn="ctr" defTabSz="914400" rtl="0" eaLnBrk="1" fontAlgn="base" latinLnBrk="0" hangingPunct="1">
                        <a:lnSpc>
                          <a:spcPts val="3375"/>
                        </a:lnSpc>
                        <a:buNone/>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出現微細血管瘤</a:t>
                      </a: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0" algn="ctr" defTabSz="914400" rtl="0" eaLnBrk="1" fontAlgn="base" latinLnBrk="0" hangingPunct="1">
                        <a:lnSpc>
                          <a:spcPts val="3375"/>
                        </a:lnSpc>
                        <a:buNone/>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但對視力影響不大</a:t>
                      </a:r>
                      <a:r>
                        <a:rPr lang="zh-TW" altLang="en-US" sz="2800" b="1"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a:t>
                      </a:r>
                    </a:p>
                  </a:txBody>
                  <a:tcPr marL="109728" marR="109728" marT="54864" marB="54864" anchor="ctr"/>
                </a:tc>
                <a:tc>
                  <a:txBody>
                    <a:bodyPr/>
                    <a:lstStyle/>
                    <a:p>
                      <a:pPr algn="ctr" fontAlgn="auto">
                        <a:lnSpc>
                          <a:spcPts val="2175"/>
                        </a:lnSpc>
                        <a:buNone/>
                      </a:pPr>
                      <a:r>
                        <a:rPr lang="zh-TW" altLang="en-US" sz="2200" b="0" dirty="0">
                          <a:solidFill>
                            <a:srgbClr val="000000"/>
                          </a:solidFill>
                          <a:effectLst/>
                        </a:rPr>
                        <a:t>​</a:t>
                      </a:r>
                      <a:endParaRPr lang="zh-TW" altLang="en-US" sz="2200" b="0" i="0" dirty="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57" name="Picture 2" descr="一張含有 圓球, 琥珀, 天體, 太陽 的圖片&#10;&#10;AI 產生的內容可能不正確。">
            <a:extLst>
              <a:ext uri="{FF2B5EF4-FFF2-40B4-BE49-F238E27FC236}">
                <a16:creationId xmlns:a16="http://schemas.microsoft.com/office/drawing/2014/main" id="{DDA16764-05FD-4494-9A24-7E02F106FB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8168" y="3962644"/>
            <a:ext cx="4816832" cy="3200822"/>
          </a:xfrm>
          <a:prstGeom prst="rect">
            <a:avLst/>
          </a:prstGeom>
          <a:noFill/>
          <a:extLst>
            <a:ext uri="{909E8E84-426E-40DD-AFC4-6F175D3DCCD1}">
              <a14:hiddenFill xmlns:a14="http://schemas.microsoft.com/office/drawing/2010/main">
                <a:solidFill>
                  <a:srgbClr val="FFFFFF"/>
                </a:solidFill>
              </a14:hiddenFill>
            </a:ext>
          </a:extLst>
        </p:spPr>
      </p:pic>
      <p:sp>
        <p:nvSpPr>
          <p:cNvPr id="58" name="任意多边形: 形状 3">
            <a:extLst>
              <a:ext uri="{FF2B5EF4-FFF2-40B4-BE49-F238E27FC236}">
                <a16:creationId xmlns:a16="http://schemas.microsoft.com/office/drawing/2014/main" id="{E9538208-D57C-4551-A9F2-3328979C0925}"/>
              </a:ext>
            </a:extLst>
          </p:cNvPr>
          <p:cNvSpPr/>
          <p:nvPr/>
        </p:nvSpPr>
        <p:spPr>
          <a:xfrm>
            <a:off x="986482"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59" name="图形">
            <a:extLst>
              <a:ext uri="{FF2B5EF4-FFF2-40B4-BE49-F238E27FC236}">
                <a16:creationId xmlns:a16="http://schemas.microsoft.com/office/drawing/2014/main" id="{73A82E93-EA8F-451E-A81B-ED38876CE143}"/>
              </a:ext>
            </a:extLst>
          </p:cNvPr>
          <p:cNvSpPr/>
          <p:nvPr>
            <p:custDataLst>
              <p:tags r:id="rId3"/>
            </p:custDataLst>
          </p:nvPr>
        </p:nvSpPr>
        <p:spPr>
          <a:xfrm>
            <a:off x="5677953" y="740471"/>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rPr>
              <a:t>第三級</a:t>
            </a:r>
            <a:endParaRPr lang="zh-CN"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endParaRPr>
          </a:p>
        </p:txBody>
      </p:sp>
      <p:sp>
        <p:nvSpPr>
          <p:cNvPr id="60" name="文字方塊 11">
            <a:extLst>
              <a:ext uri="{FF2B5EF4-FFF2-40B4-BE49-F238E27FC236}">
                <a16:creationId xmlns:a16="http://schemas.microsoft.com/office/drawing/2014/main" id="{458F026F-FC51-484C-B81F-2C7C538F0B09}"/>
              </a:ext>
            </a:extLst>
          </p:cNvPr>
          <p:cNvSpPr txBox="1"/>
          <p:nvPr/>
        </p:nvSpPr>
        <p:spPr>
          <a:xfrm>
            <a:off x="1497072" y="1947423"/>
            <a:ext cx="1182769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zh-TW" sz="3840" b="1" dirty="0">
                <a:solidFill>
                  <a:srgbClr val="261310"/>
                </a:solidFill>
                <a:latin typeface="Microsoft JhengHei"/>
                <a:ea typeface="Microsoft JhengHei"/>
              </a:rPr>
              <a:t>中度非增殖性視網膜病變</a:t>
            </a:r>
            <a:r>
              <a:rPr lang="zh-TW" altLang="en-US" sz="3840" b="1" dirty="0">
                <a:solidFill>
                  <a:srgbClr val="261310"/>
                </a:solidFill>
                <a:latin typeface="Microsoft JhengHei"/>
                <a:ea typeface="Microsoft JhengHei"/>
              </a:rPr>
              <a:t> </a:t>
            </a:r>
            <a:r>
              <a:rPr lang="en-US" altLang="zh-TW" sz="3840" b="1" u="sng" dirty="0">
                <a:solidFill>
                  <a:srgbClr val="261310"/>
                </a:solidFill>
                <a:latin typeface="Microsoft JhengHei"/>
                <a:ea typeface="Microsoft JhengHei"/>
              </a:rPr>
              <a:t>Moderate NPDR</a:t>
            </a:r>
            <a:endParaRPr lang="zh-TW" altLang="en-US" sz="3840" b="1" u="sng" dirty="0">
              <a:solidFill>
                <a:srgbClr val="261310"/>
              </a:solidFill>
              <a:latin typeface="Microsoft JhengHei"/>
              <a:ea typeface="Microsoft JhengHei"/>
            </a:endParaRPr>
          </a:p>
        </p:txBody>
      </p:sp>
      <p:graphicFrame>
        <p:nvGraphicFramePr>
          <p:cNvPr id="61" name="表格 60">
            <a:extLst>
              <a:ext uri="{FF2B5EF4-FFF2-40B4-BE49-F238E27FC236}">
                <a16:creationId xmlns:a16="http://schemas.microsoft.com/office/drawing/2014/main" id="{B2DBB6FA-BA4D-4DB9-9934-C8FE617992D3}"/>
              </a:ext>
            </a:extLst>
          </p:cNvPr>
          <p:cNvGraphicFramePr>
            <a:graphicFrameLocks noGrp="1"/>
          </p:cNvGraphicFramePr>
          <p:nvPr>
            <p:extLst>
              <p:ext uri="{D42A27DB-BD31-4B8C-83A1-F6EECF244321}">
                <p14:modId xmlns:p14="http://schemas.microsoft.com/office/powerpoint/2010/main" val="2699902517"/>
              </p:ext>
            </p:extLst>
          </p:nvPr>
        </p:nvGraphicFramePr>
        <p:xfrm>
          <a:off x="2043031" y="2897988"/>
          <a:ext cx="10735782" cy="4427686"/>
        </p:xfrm>
        <a:graphic>
          <a:graphicData uri="http://schemas.openxmlformats.org/drawingml/2006/table">
            <a:tbl>
              <a:tblPr>
                <a:tableStyleId>{21E4AEA4-8DFA-4A89-87EB-49C32662AFE0}</a:tableStyleId>
              </a:tblPr>
              <a:tblGrid>
                <a:gridCol w="3603790">
                  <a:extLst>
                    <a:ext uri="{9D8B030D-6E8A-4147-A177-3AD203B41FA5}">
                      <a16:colId xmlns:a16="http://schemas.microsoft.com/office/drawing/2014/main" val="4014498275"/>
                    </a:ext>
                  </a:extLst>
                </a:gridCol>
                <a:gridCol w="7131992">
                  <a:extLst>
                    <a:ext uri="{9D8B030D-6E8A-4147-A177-3AD203B41FA5}">
                      <a16:colId xmlns:a16="http://schemas.microsoft.com/office/drawing/2014/main" val="1021797774"/>
                    </a:ext>
                  </a:extLst>
                </a:gridCol>
              </a:tblGrid>
              <a:tr h="897946">
                <a:tc>
                  <a:txBody>
                    <a:bodyPr/>
                    <a:lstStyle/>
                    <a:p>
                      <a:pPr marL="0" algn="ctr" defTabSz="914400" rtl="0" eaLnBrk="1" fontAlgn="base" latinLnBrk="0" hangingPunct="1">
                        <a:lnSpc>
                          <a:spcPts val="3375"/>
                        </a:lnSpc>
                        <a:buNone/>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症狀​</a:t>
                      </a:r>
                    </a:p>
                  </a:txBody>
                  <a:tcPr marL="109728" marR="109728" marT="54864" marB="54864" anchor="ctr"/>
                </a:tc>
                <a:tc>
                  <a:txBody>
                    <a:bodyPr/>
                    <a:lstStyle/>
                    <a:p>
                      <a:pPr marL="0" algn="ctr" defTabSz="914400" rtl="0" eaLnBrk="1" fontAlgn="base" latinLnBrk="0" hangingPunct="1">
                        <a:lnSpc>
                          <a:spcPts val="3375"/>
                        </a:lnSpc>
                        <a:buNone/>
                      </a:pPr>
                      <a:r>
                        <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DR</a:t>
                      </a: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眼底影像​</a:t>
                      </a:r>
                    </a:p>
                  </a:txBody>
                  <a:tcPr marL="109728" marR="109728" marT="54864" marB="54864" anchor="ctr"/>
                </a:tc>
                <a:extLst>
                  <a:ext uri="{0D108BD9-81ED-4DB2-BD59-A6C34878D82A}">
                    <a16:rowId xmlns:a16="http://schemas.microsoft.com/office/drawing/2014/main" val="3402428094"/>
                  </a:ext>
                </a:extLst>
              </a:tr>
              <a:tr h="3529740">
                <a:tc>
                  <a:txBody>
                    <a:bodyPr/>
                    <a:lstStyle/>
                    <a:p>
                      <a:pPr algn="ctr" fontAlgn="base">
                        <a:lnSpc>
                          <a:spcPts val="3150"/>
                        </a:lnSpc>
                        <a:buNone/>
                      </a:pP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indent="-457200" algn="ctr" fontAlgn="base">
                        <a:lnSpc>
                          <a:spcPts val="3150"/>
                        </a:lnSpc>
                        <a:buFont typeface="Arial" panose="020B0604020202020204" pitchFamily="34" charset="0"/>
                        <a:buChar char="•"/>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微動脈瘤</a:t>
                      </a: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indent="-457200" algn="ctr" fontAlgn="base">
                        <a:lnSpc>
                          <a:spcPts val="3150"/>
                        </a:lnSpc>
                        <a:buFont typeface="Arial" panose="020B0604020202020204" pitchFamily="34" charset="0"/>
                        <a:buChar char="•"/>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棉絮狀斑</a:t>
                      </a: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indent="-457200" algn="ctr" fontAlgn="base">
                        <a:lnSpc>
                          <a:spcPts val="3150"/>
                        </a:lnSpc>
                        <a:buFont typeface="Arial" panose="020B0604020202020204" pitchFamily="34" charset="0"/>
                        <a:buChar char="•"/>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靜脈串珠</a:t>
                      </a: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indent="-457200" algn="ctr" fontAlgn="base">
                        <a:lnSpc>
                          <a:spcPts val="3150"/>
                        </a:lnSpc>
                        <a:buFont typeface="Arial" panose="020B0604020202020204" pitchFamily="34" charset="0"/>
                        <a:buChar char="•"/>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視網膜內微血管異常</a:t>
                      </a:r>
                    </a:p>
                    <a:p>
                      <a:pPr algn="ctr" fontAlgn="base">
                        <a:lnSpc>
                          <a:spcPts val="3150"/>
                        </a:lnSpc>
                        <a:buNone/>
                      </a:pPr>
                      <a:r>
                        <a:rPr lang="zh-TW" altLang="en-US" sz="2800" b="1"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a:t>
                      </a:r>
                    </a:p>
                  </a:txBody>
                  <a:tcPr marL="109728" marR="109728" marT="54864" marB="54864" anchor="ctr"/>
                </a:tc>
                <a:tc>
                  <a:txBody>
                    <a:bodyPr/>
                    <a:lstStyle/>
                    <a:p>
                      <a:pPr algn="ctr" fontAlgn="auto">
                        <a:lnSpc>
                          <a:spcPts val="2175"/>
                        </a:lnSpc>
                        <a:buNone/>
                      </a:pPr>
                      <a:r>
                        <a:rPr lang="zh-TW" altLang="en-US" sz="2200" b="0" dirty="0">
                          <a:solidFill>
                            <a:srgbClr val="000000"/>
                          </a:solidFill>
                          <a:effectLst/>
                        </a:rPr>
                        <a:t>​</a:t>
                      </a:r>
                      <a:endParaRPr lang="zh-TW" altLang="en-US" sz="2200" b="0" i="0" dirty="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62" name="Picture 2" descr="一張含有 琥珀, 天體, 圓球, 行星 的圖片&#10;&#10;AI 產生的內容可能不正確。">
            <a:extLst>
              <a:ext uri="{FF2B5EF4-FFF2-40B4-BE49-F238E27FC236}">
                <a16:creationId xmlns:a16="http://schemas.microsoft.com/office/drawing/2014/main" id="{D2B3D77E-F45D-4670-81D1-AF9D2908A7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8168" y="3965941"/>
            <a:ext cx="4816837" cy="3200822"/>
          </a:xfrm>
          <a:prstGeom prst="rect">
            <a:avLst/>
          </a:prstGeom>
          <a:noFill/>
          <a:extLst>
            <a:ext uri="{909E8E84-426E-40DD-AFC4-6F175D3DCCD1}">
              <a14:hiddenFill xmlns:a14="http://schemas.microsoft.com/office/drawing/2010/main">
                <a:solidFill>
                  <a:srgbClr val="FFFFFF"/>
                </a:solidFill>
              </a14:hiddenFill>
            </a:ext>
          </a:extLst>
        </p:spPr>
      </p:pic>
      <p:sp>
        <p:nvSpPr>
          <p:cNvPr id="63" name="任意多边形: 形状 3">
            <a:extLst>
              <a:ext uri="{FF2B5EF4-FFF2-40B4-BE49-F238E27FC236}">
                <a16:creationId xmlns:a16="http://schemas.microsoft.com/office/drawing/2014/main" id="{D95D80D1-80E1-4AA4-B884-B87951ABEDF8}"/>
              </a:ext>
            </a:extLst>
          </p:cNvPr>
          <p:cNvSpPr/>
          <p:nvPr/>
        </p:nvSpPr>
        <p:spPr>
          <a:xfrm>
            <a:off x="986482"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64" name="图形">
            <a:extLst>
              <a:ext uri="{FF2B5EF4-FFF2-40B4-BE49-F238E27FC236}">
                <a16:creationId xmlns:a16="http://schemas.microsoft.com/office/drawing/2014/main" id="{73FF3AE4-B365-44E2-AB44-268C63C4E521}"/>
              </a:ext>
            </a:extLst>
          </p:cNvPr>
          <p:cNvSpPr/>
          <p:nvPr>
            <p:custDataLst>
              <p:tags r:id="rId4"/>
            </p:custDataLst>
          </p:nvPr>
        </p:nvSpPr>
        <p:spPr>
          <a:xfrm>
            <a:off x="5677953" y="740471"/>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rPr>
              <a:t>第四級</a:t>
            </a:r>
            <a:endParaRPr lang="zh-CN"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endParaRPr>
          </a:p>
        </p:txBody>
      </p:sp>
      <p:sp>
        <p:nvSpPr>
          <p:cNvPr id="65" name="文字方塊 11">
            <a:extLst>
              <a:ext uri="{FF2B5EF4-FFF2-40B4-BE49-F238E27FC236}">
                <a16:creationId xmlns:a16="http://schemas.microsoft.com/office/drawing/2014/main" id="{1AF71752-881A-4DC4-BF25-57B32729E3FF}"/>
              </a:ext>
            </a:extLst>
          </p:cNvPr>
          <p:cNvSpPr txBox="1"/>
          <p:nvPr/>
        </p:nvSpPr>
        <p:spPr>
          <a:xfrm>
            <a:off x="1497072" y="1947423"/>
            <a:ext cx="1182769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zh-TW" sz="3840" b="1" dirty="0">
                <a:solidFill>
                  <a:srgbClr val="261310"/>
                </a:solidFill>
                <a:latin typeface="Microsoft JhengHei"/>
                <a:ea typeface="Microsoft JhengHei"/>
              </a:rPr>
              <a:t>重度非增殖性糖尿病視網膜病變</a:t>
            </a:r>
            <a:r>
              <a:rPr lang="zh-TW" altLang="en-US" sz="3840" b="1" dirty="0">
                <a:solidFill>
                  <a:srgbClr val="261310"/>
                </a:solidFill>
                <a:latin typeface="Microsoft JhengHei"/>
                <a:ea typeface="Microsoft JhengHei"/>
              </a:rPr>
              <a:t>  </a:t>
            </a:r>
            <a:r>
              <a:rPr lang="en-US" altLang="zh-TW" sz="3840" b="1" u="sng" dirty="0">
                <a:solidFill>
                  <a:srgbClr val="261310"/>
                </a:solidFill>
                <a:latin typeface="Microsoft JhengHei"/>
                <a:ea typeface="Microsoft JhengHei"/>
              </a:rPr>
              <a:t>Severe NPDR</a:t>
            </a:r>
            <a:endParaRPr lang="zh-TW" altLang="en-US" sz="3840" b="1" u="sng" dirty="0">
              <a:solidFill>
                <a:srgbClr val="261310"/>
              </a:solidFill>
              <a:latin typeface="Microsoft JhengHei"/>
              <a:ea typeface="Microsoft JhengHei"/>
            </a:endParaRPr>
          </a:p>
        </p:txBody>
      </p:sp>
      <p:graphicFrame>
        <p:nvGraphicFramePr>
          <p:cNvPr id="66" name="表格 65">
            <a:extLst>
              <a:ext uri="{FF2B5EF4-FFF2-40B4-BE49-F238E27FC236}">
                <a16:creationId xmlns:a16="http://schemas.microsoft.com/office/drawing/2014/main" id="{DD22C175-49BE-47F2-AA43-83F206268120}"/>
              </a:ext>
            </a:extLst>
          </p:cNvPr>
          <p:cNvGraphicFramePr>
            <a:graphicFrameLocks noGrp="1"/>
          </p:cNvGraphicFramePr>
          <p:nvPr>
            <p:extLst>
              <p:ext uri="{D42A27DB-BD31-4B8C-83A1-F6EECF244321}">
                <p14:modId xmlns:p14="http://schemas.microsoft.com/office/powerpoint/2010/main" val="4199750084"/>
              </p:ext>
            </p:extLst>
          </p:nvPr>
        </p:nvGraphicFramePr>
        <p:xfrm>
          <a:off x="2043031" y="2897988"/>
          <a:ext cx="10735782" cy="4427686"/>
        </p:xfrm>
        <a:graphic>
          <a:graphicData uri="http://schemas.openxmlformats.org/drawingml/2006/table">
            <a:tbl>
              <a:tblPr>
                <a:tableStyleId>{21E4AEA4-8DFA-4A89-87EB-49C32662AFE0}</a:tableStyleId>
              </a:tblPr>
              <a:tblGrid>
                <a:gridCol w="3603790">
                  <a:extLst>
                    <a:ext uri="{9D8B030D-6E8A-4147-A177-3AD203B41FA5}">
                      <a16:colId xmlns:a16="http://schemas.microsoft.com/office/drawing/2014/main" val="4014498275"/>
                    </a:ext>
                  </a:extLst>
                </a:gridCol>
                <a:gridCol w="7131992">
                  <a:extLst>
                    <a:ext uri="{9D8B030D-6E8A-4147-A177-3AD203B41FA5}">
                      <a16:colId xmlns:a16="http://schemas.microsoft.com/office/drawing/2014/main" val="1021797774"/>
                    </a:ext>
                  </a:extLst>
                </a:gridCol>
              </a:tblGrid>
              <a:tr h="897946">
                <a:tc>
                  <a:txBody>
                    <a:bodyPr/>
                    <a:lstStyle/>
                    <a:p>
                      <a:pPr algn="ctr" fontAlgn="base">
                        <a:lnSpc>
                          <a:spcPts val="3375"/>
                        </a:lnSpc>
                        <a:buNone/>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症狀​</a:t>
                      </a:r>
                    </a:p>
                  </a:txBody>
                  <a:tcPr marL="109728" marR="109728" marT="54864" marB="54864" anchor="ctr"/>
                </a:tc>
                <a:tc>
                  <a:txBody>
                    <a:bodyPr/>
                    <a:lstStyle/>
                    <a:p>
                      <a:pPr algn="ctr" fontAlgn="base">
                        <a:lnSpc>
                          <a:spcPts val="3375"/>
                        </a:lnSpc>
                        <a:buNone/>
                      </a:pPr>
                      <a:r>
                        <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DR</a:t>
                      </a: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眼底影像</a:t>
                      </a:r>
                      <a:r>
                        <a:rPr lang="zh-TW" altLang="en-US" sz="32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a:t>
                      </a:r>
                    </a:p>
                  </a:txBody>
                  <a:tcPr marL="109728" marR="109728" marT="54864" marB="54864" anchor="ctr"/>
                </a:tc>
                <a:extLst>
                  <a:ext uri="{0D108BD9-81ED-4DB2-BD59-A6C34878D82A}">
                    <a16:rowId xmlns:a16="http://schemas.microsoft.com/office/drawing/2014/main" val="3402428094"/>
                  </a:ext>
                </a:extLst>
              </a:tr>
              <a:tr h="3529740">
                <a:tc>
                  <a:txBody>
                    <a:bodyPr/>
                    <a:lstStyle/>
                    <a:p>
                      <a:pPr algn="ctr" fontAlgn="base">
                        <a:lnSpc>
                          <a:spcPts val="3150"/>
                        </a:lnSpc>
                        <a:buNone/>
                      </a:pP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marR="0" lvl="0" indent="-457200" algn="l" defTabSz="914400" rtl="0" eaLnBrk="1" fontAlgn="base" latinLnBrk="0" hangingPunct="1">
                        <a:lnSpc>
                          <a:spcPts val="3150"/>
                        </a:lnSpc>
                        <a:spcBef>
                          <a:spcPts val="0"/>
                        </a:spcBef>
                        <a:spcAft>
                          <a:spcPts val="0"/>
                        </a:spcAft>
                        <a:buClrTx/>
                        <a:buSzTx/>
                        <a:buFont typeface="Arial" panose="020B0604020202020204" pitchFamily="34" charset="0"/>
                        <a:buChar char="•"/>
                        <a:tabLst/>
                        <a:defRPr/>
                      </a:pPr>
                      <a:r>
                        <a:rPr lang="zh-TW"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微細血管異常</a:t>
                      </a: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indent="-457200" algn="l" fontAlgn="base">
                        <a:lnSpc>
                          <a:spcPts val="3150"/>
                        </a:lnSpc>
                        <a:buFont typeface="Arial" panose="020B0604020202020204" pitchFamily="34" charset="0"/>
                        <a:buChar char="•"/>
                      </a:pPr>
                      <a:r>
                        <a:rPr lang="zh-TW"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嚴重視網膜出血</a:t>
                      </a: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indent="-457200" algn="l" fontAlgn="base">
                        <a:lnSpc>
                          <a:spcPts val="3150"/>
                        </a:lnSpc>
                        <a:buFont typeface="Arial" panose="020B0604020202020204" pitchFamily="34" charset="0"/>
                        <a:buChar char="•"/>
                      </a:pPr>
                      <a:r>
                        <a:rPr lang="zh-TW"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靜脈念珠狀變化</a:t>
                      </a: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algn="ctr" fontAlgn="base">
                        <a:lnSpc>
                          <a:spcPts val="3150"/>
                        </a:lnSpc>
                        <a:buNone/>
                      </a:pPr>
                      <a:r>
                        <a:rPr lang="zh-TW" altLang="en-US" sz="2800" b="1"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a:t>
                      </a:r>
                    </a:p>
                  </a:txBody>
                  <a:tcPr marL="109728" marR="109728" marT="54864" marB="54864" anchor="ctr"/>
                </a:tc>
                <a:tc>
                  <a:txBody>
                    <a:bodyPr/>
                    <a:lstStyle/>
                    <a:p>
                      <a:pPr algn="ctr" fontAlgn="auto">
                        <a:lnSpc>
                          <a:spcPts val="2175"/>
                        </a:lnSpc>
                        <a:buNone/>
                      </a:pPr>
                      <a:r>
                        <a:rPr lang="zh-TW" altLang="en-US" sz="2200" b="0" dirty="0">
                          <a:solidFill>
                            <a:srgbClr val="000000"/>
                          </a:solidFill>
                          <a:effectLst/>
                        </a:rPr>
                        <a:t>​</a:t>
                      </a:r>
                      <a:endParaRPr lang="zh-TW" altLang="en-US" sz="2200" b="0" i="0" dirty="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67" name="Picture 2" descr="一張含有 琥珀, 圓球, 天體, 圓形 的圖片&#10;&#10;AI 產生的內容可能不正確。">
            <a:extLst>
              <a:ext uri="{FF2B5EF4-FFF2-40B4-BE49-F238E27FC236}">
                <a16:creationId xmlns:a16="http://schemas.microsoft.com/office/drawing/2014/main" id="{9515D019-A902-4D46-A040-194FEA1D5F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flipV="1">
            <a:off x="6748168" y="3977884"/>
            <a:ext cx="4816832" cy="3200822"/>
          </a:xfrm>
          <a:prstGeom prst="rect">
            <a:avLst/>
          </a:prstGeom>
          <a:noFill/>
          <a:extLst>
            <a:ext uri="{909E8E84-426E-40DD-AFC4-6F175D3DCCD1}">
              <a14:hiddenFill xmlns:a14="http://schemas.microsoft.com/office/drawing/2010/main">
                <a:solidFill>
                  <a:srgbClr val="FFFFFF"/>
                </a:solidFill>
              </a14:hiddenFill>
            </a:ext>
          </a:extLst>
        </p:spPr>
      </p:pic>
      <p:sp>
        <p:nvSpPr>
          <p:cNvPr id="68" name="任意多边形: 形状 3">
            <a:extLst>
              <a:ext uri="{FF2B5EF4-FFF2-40B4-BE49-F238E27FC236}">
                <a16:creationId xmlns:a16="http://schemas.microsoft.com/office/drawing/2014/main" id="{E353C842-CE6B-452E-B360-B29680602141}"/>
              </a:ext>
            </a:extLst>
          </p:cNvPr>
          <p:cNvSpPr/>
          <p:nvPr/>
        </p:nvSpPr>
        <p:spPr>
          <a:xfrm>
            <a:off x="986481"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69" name="图形">
            <a:extLst>
              <a:ext uri="{FF2B5EF4-FFF2-40B4-BE49-F238E27FC236}">
                <a16:creationId xmlns:a16="http://schemas.microsoft.com/office/drawing/2014/main" id="{04DE9BA6-53FF-4BC1-AA79-0F0118331920}"/>
              </a:ext>
            </a:extLst>
          </p:cNvPr>
          <p:cNvSpPr/>
          <p:nvPr>
            <p:custDataLst>
              <p:tags r:id="rId5"/>
            </p:custDataLst>
          </p:nvPr>
        </p:nvSpPr>
        <p:spPr>
          <a:xfrm>
            <a:off x="5677952" y="740471"/>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rPr>
              <a:t>第五級</a:t>
            </a:r>
            <a:endParaRPr lang="zh-CN" altLang="en-US" sz="4800" b="1" dirty="0">
              <a:solidFill>
                <a:schemeClr val="accent2">
                  <a:lumMod val="75000"/>
                </a:schemeClr>
              </a:solidFill>
              <a:latin typeface="Microsoft JhengHei UI" panose="020B0604030504040204" pitchFamily="34" charset="-120"/>
              <a:ea typeface="Microsoft JhengHei UI" panose="020B0604030504040204" pitchFamily="34" charset="-120"/>
              <a:sym typeface="字魂58号-创中黑" panose="00000500000000000000" charset="-122"/>
            </a:endParaRPr>
          </a:p>
        </p:txBody>
      </p:sp>
      <p:sp>
        <p:nvSpPr>
          <p:cNvPr id="70" name="文字方塊 11">
            <a:extLst>
              <a:ext uri="{FF2B5EF4-FFF2-40B4-BE49-F238E27FC236}">
                <a16:creationId xmlns:a16="http://schemas.microsoft.com/office/drawing/2014/main" id="{49B6F4C8-6BFC-4E6F-BBAE-E7375619430F}"/>
              </a:ext>
            </a:extLst>
          </p:cNvPr>
          <p:cNvSpPr txBox="1"/>
          <p:nvPr/>
        </p:nvSpPr>
        <p:spPr>
          <a:xfrm>
            <a:off x="1497071" y="1947423"/>
            <a:ext cx="1182769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3840" b="1" dirty="0">
                <a:solidFill>
                  <a:srgbClr val="261310"/>
                </a:solidFill>
                <a:latin typeface="Microsoft JhengHei"/>
                <a:ea typeface="Microsoft JhengHei"/>
              </a:rPr>
              <a:t>增殖性糖尿病視網膜病變  </a:t>
            </a:r>
            <a:r>
              <a:rPr lang="en-US" altLang="zh-TW" sz="3840" b="1" u="sng" dirty="0">
                <a:solidFill>
                  <a:srgbClr val="261310"/>
                </a:solidFill>
                <a:latin typeface="Microsoft JhengHei"/>
                <a:ea typeface="Microsoft JhengHei"/>
              </a:rPr>
              <a:t>PDR</a:t>
            </a:r>
            <a:endParaRPr lang="zh-TW" altLang="en-US" sz="3840" b="1" u="sng" dirty="0">
              <a:solidFill>
                <a:srgbClr val="261310"/>
              </a:solidFill>
              <a:latin typeface="Microsoft JhengHei"/>
              <a:ea typeface="Microsoft JhengHei"/>
            </a:endParaRPr>
          </a:p>
        </p:txBody>
      </p:sp>
      <p:graphicFrame>
        <p:nvGraphicFramePr>
          <p:cNvPr id="71" name="表格 70">
            <a:extLst>
              <a:ext uri="{FF2B5EF4-FFF2-40B4-BE49-F238E27FC236}">
                <a16:creationId xmlns:a16="http://schemas.microsoft.com/office/drawing/2014/main" id="{73FF7598-87DB-47D4-B208-A427F6259F37}"/>
              </a:ext>
            </a:extLst>
          </p:cNvPr>
          <p:cNvGraphicFramePr>
            <a:graphicFrameLocks noGrp="1"/>
          </p:cNvGraphicFramePr>
          <p:nvPr>
            <p:extLst>
              <p:ext uri="{D42A27DB-BD31-4B8C-83A1-F6EECF244321}">
                <p14:modId xmlns:p14="http://schemas.microsoft.com/office/powerpoint/2010/main" val="511067606"/>
              </p:ext>
            </p:extLst>
          </p:nvPr>
        </p:nvGraphicFramePr>
        <p:xfrm>
          <a:off x="2043030" y="2897988"/>
          <a:ext cx="10735782" cy="4427686"/>
        </p:xfrm>
        <a:graphic>
          <a:graphicData uri="http://schemas.openxmlformats.org/drawingml/2006/table">
            <a:tbl>
              <a:tblPr>
                <a:tableStyleId>{21E4AEA4-8DFA-4A89-87EB-49C32662AFE0}</a:tableStyleId>
              </a:tblPr>
              <a:tblGrid>
                <a:gridCol w="3603790">
                  <a:extLst>
                    <a:ext uri="{9D8B030D-6E8A-4147-A177-3AD203B41FA5}">
                      <a16:colId xmlns:a16="http://schemas.microsoft.com/office/drawing/2014/main" val="4014498275"/>
                    </a:ext>
                  </a:extLst>
                </a:gridCol>
                <a:gridCol w="7131992">
                  <a:extLst>
                    <a:ext uri="{9D8B030D-6E8A-4147-A177-3AD203B41FA5}">
                      <a16:colId xmlns:a16="http://schemas.microsoft.com/office/drawing/2014/main" val="1021797774"/>
                    </a:ext>
                  </a:extLst>
                </a:gridCol>
              </a:tblGrid>
              <a:tr h="897946">
                <a:tc>
                  <a:txBody>
                    <a:bodyPr/>
                    <a:lstStyle/>
                    <a:p>
                      <a:pPr algn="ctr" fontAlgn="base">
                        <a:lnSpc>
                          <a:spcPts val="3375"/>
                        </a:lnSpc>
                        <a:buNone/>
                      </a:pP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症狀​</a:t>
                      </a:r>
                    </a:p>
                  </a:txBody>
                  <a:tcPr marL="109728" marR="109728" marT="54864" marB="54864" anchor="ctr"/>
                </a:tc>
                <a:tc>
                  <a:txBody>
                    <a:bodyPr/>
                    <a:lstStyle/>
                    <a:p>
                      <a:pPr algn="ctr" fontAlgn="base">
                        <a:lnSpc>
                          <a:spcPts val="3375"/>
                        </a:lnSpc>
                        <a:buNone/>
                      </a:pPr>
                      <a:r>
                        <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DR</a:t>
                      </a:r>
                      <a:r>
                        <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眼底影像</a:t>
                      </a:r>
                      <a:r>
                        <a:rPr lang="zh-TW" altLang="en-US" sz="32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a:t>
                      </a:r>
                    </a:p>
                  </a:txBody>
                  <a:tcPr marL="109728" marR="109728" marT="54864" marB="54864" anchor="ctr"/>
                </a:tc>
                <a:extLst>
                  <a:ext uri="{0D108BD9-81ED-4DB2-BD59-A6C34878D82A}">
                    <a16:rowId xmlns:a16="http://schemas.microsoft.com/office/drawing/2014/main" val="3402428094"/>
                  </a:ext>
                </a:extLst>
              </a:tr>
              <a:tr h="3529740">
                <a:tc>
                  <a:txBody>
                    <a:bodyPr/>
                    <a:lstStyle/>
                    <a:p>
                      <a:pPr algn="ctr" fontAlgn="base">
                        <a:lnSpc>
                          <a:spcPts val="3150"/>
                        </a:lnSpc>
                        <a:buNone/>
                      </a:pP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lvl="0" indent="-457200" algn="l">
                        <a:lnSpc>
                          <a:spcPts val="3150"/>
                        </a:lnSpc>
                        <a:buFont typeface="Arial" panose="020B0604020202020204" pitchFamily="34" charset="0"/>
                        <a:buChar char="•"/>
                      </a:pPr>
                      <a:r>
                        <a:rPr lang="zh-TW"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新生血管出血</a:t>
                      </a:r>
                      <a:endParaRPr lang="en-US"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lvl="0" indent="-457200" algn="l">
                        <a:lnSpc>
                          <a:spcPts val="3150"/>
                        </a:lnSpc>
                        <a:buFont typeface="Arial" panose="020B0604020202020204" pitchFamily="34" charset="0"/>
                        <a:buChar char="•"/>
                      </a:pPr>
                      <a:r>
                        <a:rPr lang="zh-TW"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玻璃體出血</a:t>
                      </a:r>
                      <a:endPar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457200" lvl="0" indent="-457200" algn="l">
                        <a:lnSpc>
                          <a:spcPts val="3150"/>
                        </a:lnSpc>
                        <a:buFont typeface="Arial" panose="020B0604020202020204" pitchFamily="34" charset="0"/>
                        <a:buChar char="•"/>
                      </a:pPr>
                      <a:r>
                        <a:rPr lang="zh-TW" altLang="zh-TW"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網膜前出血</a:t>
                      </a:r>
                      <a:endParaRPr lang="zh-TW" altLang="en-US" sz="3000" b="0"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algn="l" fontAlgn="base">
                        <a:lnSpc>
                          <a:spcPts val="3150"/>
                        </a:lnSpc>
                        <a:buNone/>
                      </a:pPr>
                      <a:r>
                        <a:rPr lang="zh-TW" altLang="en-US" sz="2800" b="1" kern="120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rPr>
                        <a:t>​</a:t>
                      </a:r>
                    </a:p>
                  </a:txBody>
                  <a:tcPr marL="109728" marR="109728" marT="54864" marB="54864" anchor="ctr"/>
                </a:tc>
                <a:tc>
                  <a:txBody>
                    <a:bodyPr/>
                    <a:lstStyle/>
                    <a:p>
                      <a:pPr algn="ctr" fontAlgn="auto">
                        <a:lnSpc>
                          <a:spcPts val="2175"/>
                        </a:lnSpc>
                        <a:buNone/>
                      </a:pPr>
                      <a:r>
                        <a:rPr lang="zh-TW" altLang="en-US" sz="2200" b="0" dirty="0">
                          <a:solidFill>
                            <a:srgbClr val="000000"/>
                          </a:solidFill>
                          <a:effectLst/>
                        </a:rPr>
                        <a:t>​</a:t>
                      </a:r>
                      <a:endParaRPr lang="zh-TW" altLang="en-US" sz="2200" b="0" i="0" dirty="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72" name="圖片 71">
            <a:extLst>
              <a:ext uri="{FF2B5EF4-FFF2-40B4-BE49-F238E27FC236}">
                <a16:creationId xmlns:a16="http://schemas.microsoft.com/office/drawing/2014/main" id="{F40807E8-0266-42E2-A2DC-93362F015F60}"/>
              </a:ext>
            </a:extLst>
          </p:cNvPr>
          <p:cNvPicPr/>
          <p:nvPr/>
        </p:nvPicPr>
        <p:blipFill>
          <a:blip r:embed="rId13" cstate="print">
            <a:extLst>
              <a:ext uri="{28A0092B-C50C-407E-A947-70E740481C1C}">
                <a14:useLocalDpi xmlns:a14="http://schemas.microsoft.com/office/drawing/2010/main" val="0"/>
              </a:ext>
            </a:extLst>
          </a:blip>
          <a:stretch>
            <a:fillRect/>
          </a:stretch>
        </p:blipFill>
        <p:spPr>
          <a:xfrm flipH="1" flipV="1">
            <a:off x="6748167" y="3962644"/>
            <a:ext cx="4816832" cy="3200822"/>
          </a:xfrm>
          <a:prstGeom prst="rect">
            <a:avLst/>
          </a:prstGeom>
        </p:spPr>
      </p:pic>
      <p:sp>
        <p:nvSpPr>
          <p:cNvPr id="73" name="图形">
            <a:extLst>
              <a:ext uri="{FF2B5EF4-FFF2-40B4-BE49-F238E27FC236}">
                <a16:creationId xmlns:a16="http://schemas.microsoft.com/office/drawing/2014/main" id="{211E86E3-1D6C-4E39-969B-FCF59DFDC695}"/>
              </a:ext>
            </a:extLst>
          </p:cNvPr>
          <p:cNvSpPr/>
          <p:nvPr>
            <p:custDataLst>
              <p:tags r:id="rId6"/>
            </p:custDataLst>
          </p:nvPr>
        </p:nvSpPr>
        <p:spPr>
          <a:xfrm>
            <a:off x="3620445" y="2490741"/>
            <a:ext cx="7580949" cy="3527746"/>
          </a:xfrm>
          <a:prstGeom prst="roundRect">
            <a:avLst>
              <a:gd name="adj" fmla="val 7787"/>
            </a:avLst>
          </a:prstGeom>
          <a:solidFill>
            <a:schemeClr val="bg1"/>
          </a:solidFill>
          <a:ln w="76200">
            <a:solidFill>
              <a:schemeClr val="accent6">
                <a:lumMod val="40000"/>
                <a:lumOff val="60000"/>
              </a:schemeClr>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fontAlgn="base"/>
            <a:r>
              <a:rPr lang="zh-TW" altLang="zh-TW" sz="3200" b="1" dirty="0">
                <a:solidFill>
                  <a:schemeClr val="accent6">
                    <a:lumMod val="50000"/>
                  </a:schemeClr>
                </a:solidFill>
                <a:latin typeface="Microsoft JhengHei"/>
                <a:ea typeface="Microsoft JhengHei"/>
              </a:rPr>
              <a:t>視網膜病變可能無法完全治癒</a:t>
            </a:r>
            <a:endParaRPr lang="en-US" altLang="zh-TW" sz="3200" b="1" dirty="0">
              <a:solidFill>
                <a:schemeClr val="accent6">
                  <a:lumMod val="50000"/>
                </a:schemeClr>
              </a:solidFill>
              <a:latin typeface="Microsoft JhengHei"/>
              <a:ea typeface="Microsoft JhengHei"/>
            </a:endParaRPr>
          </a:p>
          <a:p>
            <a:pPr algn="ctr" fontAlgn="base"/>
            <a:r>
              <a:rPr lang="zh-TW" altLang="zh-TW" sz="3200" b="1" dirty="0">
                <a:solidFill>
                  <a:schemeClr val="accent6">
                    <a:lumMod val="50000"/>
                  </a:schemeClr>
                </a:solidFill>
                <a:latin typeface="Microsoft JhengHei"/>
                <a:ea typeface="Microsoft JhengHei"/>
              </a:rPr>
              <a:t>若有及早發現​</a:t>
            </a:r>
          </a:p>
          <a:p>
            <a:pPr algn="ctr" fontAlgn="base"/>
            <a:r>
              <a:rPr lang="zh-TW" altLang="zh-TW" sz="3200" b="1" dirty="0">
                <a:solidFill>
                  <a:schemeClr val="accent6">
                    <a:lumMod val="50000"/>
                  </a:schemeClr>
                </a:solidFill>
                <a:latin typeface="Microsoft JhengHei"/>
                <a:ea typeface="Microsoft JhengHei"/>
              </a:rPr>
              <a:t>儘早治療可防止惡化</a:t>
            </a:r>
            <a:endParaRPr lang="en-US" altLang="zh-TW" sz="3200" b="1" dirty="0">
              <a:solidFill>
                <a:schemeClr val="accent6">
                  <a:lumMod val="50000"/>
                </a:schemeClr>
              </a:solidFill>
              <a:latin typeface="Microsoft JhengHei"/>
              <a:ea typeface="Microsoft JhengHei"/>
            </a:endParaRPr>
          </a:p>
          <a:p>
            <a:pPr algn="ctr" fontAlgn="base"/>
            <a:r>
              <a:rPr lang="zh-TW" altLang="zh-TW" sz="3200" b="1" dirty="0">
                <a:solidFill>
                  <a:schemeClr val="accent6">
                    <a:lumMod val="50000"/>
                  </a:schemeClr>
                </a:solidFill>
                <a:latin typeface="Microsoft JhengHei"/>
                <a:ea typeface="Microsoft JhengHei"/>
              </a:rPr>
              <a:t>避免永久性視力喪失</a:t>
            </a:r>
            <a:endParaRPr lang="zh-TW" altLang="zh-TW" sz="3840" b="1" dirty="0">
              <a:solidFill>
                <a:schemeClr val="accent6">
                  <a:lumMod val="50000"/>
                </a:schemeClr>
              </a:solidFill>
              <a:latin typeface="Microsoft JhengHei"/>
              <a:ea typeface="Microsoft JhengHei"/>
            </a:endParaRPr>
          </a:p>
        </p:txBody>
      </p:sp>
    </p:spTree>
    <p:extLst>
      <p:ext uri="{BB962C8B-B14F-4D97-AF65-F5344CB8AC3E}">
        <p14:creationId xmlns:p14="http://schemas.microsoft.com/office/powerpoint/2010/main" val="182045938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1+#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1+#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1+#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8" fill="hold" nodeType="clickEffect">
                                  <p:stCondLst>
                                    <p:cond delay="0"/>
                                  </p:stCondLst>
                                  <p:childTnLst>
                                    <p:anim calcmode="lin" valueType="num">
                                      <p:cBhvr additive="base">
                                        <p:cTn id="28" dur="500"/>
                                        <p:tgtEl>
                                          <p:spTgt spid="47"/>
                                        </p:tgtEl>
                                        <p:attrNameLst>
                                          <p:attrName>ppt_x</p:attrName>
                                        </p:attrNameLst>
                                      </p:cBhvr>
                                      <p:tavLst>
                                        <p:tav tm="0">
                                          <p:val>
                                            <p:strVal val="ppt_x"/>
                                          </p:val>
                                        </p:tav>
                                        <p:tav tm="100000">
                                          <p:val>
                                            <p:strVal val="0-ppt_w/2"/>
                                          </p:val>
                                        </p:tav>
                                      </p:tavLst>
                                    </p:anim>
                                    <p:anim calcmode="lin" valueType="num">
                                      <p:cBhvr additive="base">
                                        <p:cTn id="29" dur="500"/>
                                        <p:tgtEl>
                                          <p:spTgt spid="47"/>
                                        </p:tgtEl>
                                        <p:attrNameLst>
                                          <p:attrName>ppt_y</p:attrName>
                                        </p:attrNameLst>
                                      </p:cBhvr>
                                      <p:tavLst>
                                        <p:tav tm="0">
                                          <p:val>
                                            <p:strVal val="ppt_y"/>
                                          </p:val>
                                        </p:tav>
                                        <p:tav tm="100000">
                                          <p:val>
                                            <p:strVal val="ppt_y"/>
                                          </p:val>
                                        </p:tav>
                                      </p:tavLst>
                                    </p:anim>
                                    <p:set>
                                      <p:cBhvr>
                                        <p:cTn id="30" dur="1" fill="hold">
                                          <p:stCondLst>
                                            <p:cond delay="499"/>
                                          </p:stCondLst>
                                        </p:cTn>
                                        <p:tgtEl>
                                          <p:spTgt spid="47"/>
                                        </p:tgtEl>
                                        <p:attrNameLst>
                                          <p:attrName>style.visibility</p:attrName>
                                        </p:attrNameLst>
                                      </p:cBhvr>
                                      <p:to>
                                        <p:strVal val="hidden"/>
                                      </p:to>
                                    </p:set>
                                  </p:childTnLst>
                                </p:cTn>
                              </p:par>
                              <p:par>
                                <p:cTn id="31" presetID="2" presetClass="exit" presetSubtype="8" fill="hold" nodeType="withEffect">
                                  <p:stCondLst>
                                    <p:cond delay="0"/>
                                  </p:stCondLst>
                                  <p:childTnLst>
                                    <p:anim calcmode="lin" valueType="num">
                                      <p:cBhvr additive="base">
                                        <p:cTn id="32" dur="500"/>
                                        <p:tgtEl>
                                          <p:spTgt spid="48"/>
                                        </p:tgtEl>
                                        <p:attrNameLst>
                                          <p:attrName>ppt_x</p:attrName>
                                        </p:attrNameLst>
                                      </p:cBhvr>
                                      <p:tavLst>
                                        <p:tav tm="0">
                                          <p:val>
                                            <p:strVal val="ppt_x"/>
                                          </p:val>
                                        </p:tav>
                                        <p:tav tm="100000">
                                          <p:val>
                                            <p:strVal val="0-ppt_w/2"/>
                                          </p:val>
                                        </p:tav>
                                      </p:tavLst>
                                    </p:anim>
                                    <p:anim calcmode="lin" valueType="num">
                                      <p:cBhvr additive="base">
                                        <p:cTn id="33" dur="500"/>
                                        <p:tgtEl>
                                          <p:spTgt spid="48"/>
                                        </p:tgtEl>
                                        <p:attrNameLst>
                                          <p:attrName>ppt_y</p:attrName>
                                        </p:attrNameLst>
                                      </p:cBhvr>
                                      <p:tavLst>
                                        <p:tav tm="0">
                                          <p:val>
                                            <p:strVal val="ppt_y"/>
                                          </p:val>
                                        </p:tav>
                                        <p:tav tm="100000">
                                          <p:val>
                                            <p:strVal val="ppt_y"/>
                                          </p:val>
                                        </p:tav>
                                      </p:tavLst>
                                    </p:anim>
                                    <p:set>
                                      <p:cBhvr>
                                        <p:cTn id="34" dur="1" fill="hold">
                                          <p:stCondLst>
                                            <p:cond delay="499"/>
                                          </p:stCondLst>
                                        </p:cTn>
                                        <p:tgtEl>
                                          <p:spTgt spid="48"/>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44"/>
                                        </p:tgtEl>
                                        <p:attrNameLst>
                                          <p:attrName>ppt_x</p:attrName>
                                        </p:attrNameLst>
                                      </p:cBhvr>
                                      <p:tavLst>
                                        <p:tav tm="0">
                                          <p:val>
                                            <p:strVal val="ppt_x"/>
                                          </p:val>
                                        </p:tav>
                                        <p:tav tm="100000">
                                          <p:val>
                                            <p:strVal val="0-ppt_w/2"/>
                                          </p:val>
                                        </p:tav>
                                      </p:tavLst>
                                    </p:anim>
                                    <p:anim calcmode="lin" valueType="num">
                                      <p:cBhvr additive="base">
                                        <p:cTn id="37" dur="500"/>
                                        <p:tgtEl>
                                          <p:spTgt spid="44"/>
                                        </p:tgtEl>
                                        <p:attrNameLst>
                                          <p:attrName>ppt_y</p:attrName>
                                        </p:attrNameLst>
                                      </p:cBhvr>
                                      <p:tavLst>
                                        <p:tav tm="0">
                                          <p:val>
                                            <p:strVal val="ppt_y"/>
                                          </p:val>
                                        </p:tav>
                                        <p:tav tm="100000">
                                          <p:val>
                                            <p:strVal val="ppt_y"/>
                                          </p:val>
                                        </p:tav>
                                      </p:tavLst>
                                    </p:anim>
                                    <p:set>
                                      <p:cBhvr>
                                        <p:cTn id="38" dur="1" fill="hold">
                                          <p:stCondLst>
                                            <p:cond delay="499"/>
                                          </p:stCondLst>
                                        </p:cTn>
                                        <p:tgtEl>
                                          <p:spTgt spid="44"/>
                                        </p:tgtEl>
                                        <p:attrNameLst>
                                          <p:attrName>style.visibility</p:attrName>
                                        </p:attrNameLst>
                                      </p:cBhvr>
                                      <p:to>
                                        <p:strVal val="hidden"/>
                                      </p:to>
                                    </p:set>
                                  </p:childTnLst>
                                </p:cTn>
                              </p:par>
                              <p:par>
                                <p:cTn id="39" presetID="2" presetClass="exit" presetSubtype="8" fill="hold" grpId="1" nodeType="withEffect">
                                  <p:stCondLst>
                                    <p:cond delay="0"/>
                                  </p:stCondLst>
                                  <p:childTnLst>
                                    <p:anim calcmode="lin" valueType="num">
                                      <p:cBhvr additive="base">
                                        <p:cTn id="40" dur="500"/>
                                        <p:tgtEl>
                                          <p:spTgt spid="45"/>
                                        </p:tgtEl>
                                        <p:attrNameLst>
                                          <p:attrName>ppt_x</p:attrName>
                                        </p:attrNameLst>
                                      </p:cBhvr>
                                      <p:tavLst>
                                        <p:tav tm="0">
                                          <p:val>
                                            <p:strVal val="ppt_x"/>
                                          </p:val>
                                        </p:tav>
                                        <p:tav tm="100000">
                                          <p:val>
                                            <p:strVal val="0-ppt_w/2"/>
                                          </p:val>
                                        </p:tav>
                                      </p:tavLst>
                                    </p:anim>
                                    <p:anim calcmode="lin" valueType="num">
                                      <p:cBhvr additive="base">
                                        <p:cTn id="41" dur="500"/>
                                        <p:tgtEl>
                                          <p:spTgt spid="45"/>
                                        </p:tgtEl>
                                        <p:attrNameLst>
                                          <p:attrName>ppt_y</p:attrName>
                                        </p:attrNameLst>
                                      </p:cBhvr>
                                      <p:tavLst>
                                        <p:tav tm="0">
                                          <p:val>
                                            <p:strVal val="ppt_y"/>
                                          </p:val>
                                        </p:tav>
                                        <p:tav tm="100000">
                                          <p:val>
                                            <p:strVal val="ppt_y"/>
                                          </p:val>
                                        </p:tav>
                                      </p:tavLst>
                                    </p:anim>
                                    <p:set>
                                      <p:cBhvr>
                                        <p:cTn id="42" dur="1" fill="hold">
                                          <p:stCondLst>
                                            <p:cond delay="499"/>
                                          </p:stCondLst>
                                        </p:cTn>
                                        <p:tgtEl>
                                          <p:spTgt spid="45"/>
                                        </p:tgtEl>
                                        <p:attrNameLst>
                                          <p:attrName>style.visibility</p:attrName>
                                        </p:attrNameLst>
                                      </p:cBhvr>
                                      <p:to>
                                        <p:strVal val="hidden"/>
                                      </p:to>
                                    </p:set>
                                  </p:childTnLst>
                                </p:cTn>
                              </p:par>
                              <p:par>
                                <p:cTn id="43" presetID="2" presetClass="exit" presetSubtype="8" fill="hold" grpId="1" nodeType="withEffect">
                                  <p:stCondLst>
                                    <p:cond delay="0"/>
                                  </p:stCondLst>
                                  <p:childTnLst>
                                    <p:anim calcmode="lin" valueType="num">
                                      <p:cBhvr additive="base">
                                        <p:cTn id="44" dur="500"/>
                                        <p:tgtEl>
                                          <p:spTgt spid="46"/>
                                        </p:tgtEl>
                                        <p:attrNameLst>
                                          <p:attrName>ppt_x</p:attrName>
                                        </p:attrNameLst>
                                      </p:cBhvr>
                                      <p:tavLst>
                                        <p:tav tm="0">
                                          <p:val>
                                            <p:strVal val="ppt_x"/>
                                          </p:val>
                                        </p:tav>
                                        <p:tav tm="100000">
                                          <p:val>
                                            <p:strVal val="0-ppt_w/2"/>
                                          </p:val>
                                        </p:tav>
                                      </p:tavLst>
                                    </p:anim>
                                    <p:anim calcmode="lin" valueType="num">
                                      <p:cBhvr additive="base">
                                        <p:cTn id="45" dur="500"/>
                                        <p:tgtEl>
                                          <p:spTgt spid="46"/>
                                        </p:tgtEl>
                                        <p:attrNameLst>
                                          <p:attrName>ppt_y</p:attrName>
                                        </p:attrNameLst>
                                      </p:cBhvr>
                                      <p:tavLst>
                                        <p:tav tm="0">
                                          <p:val>
                                            <p:strVal val="ppt_y"/>
                                          </p:val>
                                        </p:tav>
                                        <p:tav tm="100000">
                                          <p:val>
                                            <p:strVal val="ppt_y"/>
                                          </p:val>
                                        </p:tav>
                                      </p:tavLst>
                                    </p:anim>
                                    <p:set>
                                      <p:cBhvr>
                                        <p:cTn id="46" dur="1" fill="hold">
                                          <p:stCondLst>
                                            <p:cond delay="499"/>
                                          </p:stCondLst>
                                        </p:cTn>
                                        <p:tgtEl>
                                          <p:spTgt spid="46"/>
                                        </p:tgtEl>
                                        <p:attrNameLst>
                                          <p:attrName>style.visibility</p:attrName>
                                        </p:attrNameLst>
                                      </p:cBhvr>
                                      <p:to>
                                        <p:strVal val="hidden"/>
                                      </p:to>
                                    </p:set>
                                  </p:childTnLst>
                                </p:cTn>
                              </p:par>
                              <p:par>
                                <p:cTn id="47" presetID="2" presetClass="entr" presetSubtype="2"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1+#ppt_w/2"/>
                                          </p:val>
                                        </p:tav>
                                        <p:tav tm="100000">
                                          <p:val>
                                            <p:strVal val="#ppt_x"/>
                                          </p:val>
                                        </p:tav>
                                      </p:tavLst>
                                    </p:anim>
                                    <p:anim calcmode="lin" valueType="num">
                                      <p:cBhvr additive="base">
                                        <p:cTn id="50" dur="500" fill="hold"/>
                                        <p:tgtEl>
                                          <p:spTgt spid="5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1+#ppt_w/2"/>
                                          </p:val>
                                        </p:tav>
                                        <p:tav tm="100000">
                                          <p:val>
                                            <p:strVal val="#ppt_x"/>
                                          </p:val>
                                        </p:tav>
                                      </p:tavLst>
                                    </p:anim>
                                    <p:anim calcmode="lin" valueType="num">
                                      <p:cBhvr additive="base">
                                        <p:cTn id="54" dur="500" fill="hold"/>
                                        <p:tgtEl>
                                          <p:spTgt spid="53"/>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500" fill="hold"/>
                                        <p:tgtEl>
                                          <p:spTgt spid="54"/>
                                        </p:tgtEl>
                                        <p:attrNameLst>
                                          <p:attrName>ppt_x</p:attrName>
                                        </p:attrNameLst>
                                      </p:cBhvr>
                                      <p:tavLst>
                                        <p:tav tm="0">
                                          <p:val>
                                            <p:strVal val="1+#ppt_w/2"/>
                                          </p:val>
                                        </p:tav>
                                        <p:tav tm="100000">
                                          <p:val>
                                            <p:strVal val="#ppt_x"/>
                                          </p:val>
                                        </p:tav>
                                      </p:tavLst>
                                    </p:anim>
                                    <p:anim calcmode="lin" valueType="num">
                                      <p:cBhvr additive="base">
                                        <p:cTn id="58" dur="500" fill="hold"/>
                                        <p:tgtEl>
                                          <p:spTgt spid="54"/>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1+#ppt_w/2"/>
                                          </p:val>
                                        </p:tav>
                                        <p:tav tm="100000">
                                          <p:val>
                                            <p:strVal val="#ppt_x"/>
                                          </p:val>
                                        </p:tav>
                                      </p:tavLst>
                                    </p:anim>
                                    <p:anim calcmode="lin" valueType="num">
                                      <p:cBhvr additive="base">
                                        <p:cTn id="62" dur="500" fill="hold"/>
                                        <p:tgtEl>
                                          <p:spTgt spid="55"/>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1+#ppt_w/2"/>
                                          </p:val>
                                        </p:tav>
                                        <p:tav tm="100000">
                                          <p:val>
                                            <p:strVal val="#ppt_x"/>
                                          </p:val>
                                        </p:tav>
                                      </p:tavLst>
                                    </p:anim>
                                    <p:anim calcmode="lin" valueType="num">
                                      <p:cBhvr additive="base">
                                        <p:cTn id="66"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8" fill="hold" nodeType="clickEffect">
                                  <p:stCondLst>
                                    <p:cond delay="0"/>
                                  </p:stCondLst>
                                  <p:childTnLst>
                                    <p:anim calcmode="lin" valueType="num">
                                      <p:cBhvr additive="base">
                                        <p:cTn id="70" dur="500"/>
                                        <p:tgtEl>
                                          <p:spTgt spid="56"/>
                                        </p:tgtEl>
                                        <p:attrNameLst>
                                          <p:attrName>ppt_x</p:attrName>
                                        </p:attrNameLst>
                                      </p:cBhvr>
                                      <p:tavLst>
                                        <p:tav tm="0">
                                          <p:val>
                                            <p:strVal val="ppt_x"/>
                                          </p:val>
                                        </p:tav>
                                        <p:tav tm="100000">
                                          <p:val>
                                            <p:strVal val="0-ppt_w/2"/>
                                          </p:val>
                                        </p:tav>
                                      </p:tavLst>
                                    </p:anim>
                                    <p:anim calcmode="lin" valueType="num">
                                      <p:cBhvr additive="base">
                                        <p:cTn id="71" dur="500"/>
                                        <p:tgtEl>
                                          <p:spTgt spid="56"/>
                                        </p:tgtEl>
                                        <p:attrNameLst>
                                          <p:attrName>ppt_y</p:attrName>
                                        </p:attrNameLst>
                                      </p:cBhvr>
                                      <p:tavLst>
                                        <p:tav tm="0">
                                          <p:val>
                                            <p:strVal val="ppt_y"/>
                                          </p:val>
                                        </p:tav>
                                        <p:tav tm="100000">
                                          <p:val>
                                            <p:strVal val="ppt_y"/>
                                          </p:val>
                                        </p:tav>
                                      </p:tavLst>
                                    </p:anim>
                                    <p:set>
                                      <p:cBhvr>
                                        <p:cTn id="72" dur="1" fill="hold">
                                          <p:stCondLst>
                                            <p:cond delay="499"/>
                                          </p:stCondLst>
                                        </p:cTn>
                                        <p:tgtEl>
                                          <p:spTgt spid="56"/>
                                        </p:tgtEl>
                                        <p:attrNameLst>
                                          <p:attrName>style.visibility</p:attrName>
                                        </p:attrNameLst>
                                      </p:cBhvr>
                                      <p:to>
                                        <p:strVal val="hidden"/>
                                      </p:to>
                                    </p:set>
                                  </p:childTnLst>
                                </p:cTn>
                              </p:par>
                              <p:par>
                                <p:cTn id="73" presetID="2" presetClass="exit" presetSubtype="8" fill="hold" grpId="1" nodeType="withEffect">
                                  <p:stCondLst>
                                    <p:cond delay="0"/>
                                  </p:stCondLst>
                                  <p:childTnLst>
                                    <p:anim calcmode="lin" valueType="num">
                                      <p:cBhvr additive="base">
                                        <p:cTn id="74" dur="500"/>
                                        <p:tgtEl>
                                          <p:spTgt spid="53"/>
                                        </p:tgtEl>
                                        <p:attrNameLst>
                                          <p:attrName>ppt_x</p:attrName>
                                        </p:attrNameLst>
                                      </p:cBhvr>
                                      <p:tavLst>
                                        <p:tav tm="0">
                                          <p:val>
                                            <p:strVal val="ppt_x"/>
                                          </p:val>
                                        </p:tav>
                                        <p:tav tm="100000">
                                          <p:val>
                                            <p:strVal val="0-ppt_w/2"/>
                                          </p:val>
                                        </p:tav>
                                      </p:tavLst>
                                    </p:anim>
                                    <p:anim calcmode="lin" valueType="num">
                                      <p:cBhvr additive="base">
                                        <p:cTn id="75" dur="500"/>
                                        <p:tgtEl>
                                          <p:spTgt spid="53"/>
                                        </p:tgtEl>
                                        <p:attrNameLst>
                                          <p:attrName>ppt_y</p:attrName>
                                        </p:attrNameLst>
                                      </p:cBhvr>
                                      <p:tavLst>
                                        <p:tav tm="0">
                                          <p:val>
                                            <p:strVal val="ppt_y"/>
                                          </p:val>
                                        </p:tav>
                                        <p:tav tm="100000">
                                          <p:val>
                                            <p:strVal val="ppt_y"/>
                                          </p:val>
                                        </p:tav>
                                      </p:tavLst>
                                    </p:anim>
                                    <p:set>
                                      <p:cBhvr>
                                        <p:cTn id="76" dur="1" fill="hold">
                                          <p:stCondLst>
                                            <p:cond delay="499"/>
                                          </p:stCondLst>
                                        </p:cTn>
                                        <p:tgtEl>
                                          <p:spTgt spid="53"/>
                                        </p:tgtEl>
                                        <p:attrNameLst>
                                          <p:attrName>style.visibility</p:attrName>
                                        </p:attrNameLst>
                                      </p:cBhvr>
                                      <p:to>
                                        <p:strVal val="hidden"/>
                                      </p:to>
                                    </p:set>
                                  </p:childTnLst>
                                </p:cTn>
                              </p:par>
                              <p:par>
                                <p:cTn id="77" presetID="2" presetClass="exit" presetSubtype="8" fill="hold" grpId="1" nodeType="withEffect">
                                  <p:stCondLst>
                                    <p:cond delay="0"/>
                                  </p:stCondLst>
                                  <p:childTnLst>
                                    <p:anim calcmode="lin" valueType="num">
                                      <p:cBhvr additive="base">
                                        <p:cTn id="78" dur="500"/>
                                        <p:tgtEl>
                                          <p:spTgt spid="54"/>
                                        </p:tgtEl>
                                        <p:attrNameLst>
                                          <p:attrName>ppt_x</p:attrName>
                                        </p:attrNameLst>
                                      </p:cBhvr>
                                      <p:tavLst>
                                        <p:tav tm="0">
                                          <p:val>
                                            <p:strVal val="ppt_x"/>
                                          </p:val>
                                        </p:tav>
                                        <p:tav tm="100000">
                                          <p:val>
                                            <p:strVal val="0-ppt_w/2"/>
                                          </p:val>
                                        </p:tav>
                                      </p:tavLst>
                                    </p:anim>
                                    <p:anim calcmode="lin" valueType="num">
                                      <p:cBhvr additive="base">
                                        <p:cTn id="79" dur="500"/>
                                        <p:tgtEl>
                                          <p:spTgt spid="54"/>
                                        </p:tgtEl>
                                        <p:attrNameLst>
                                          <p:attrName>ppt_y</p:attrName>
                                        </p:attrNameLst>
                                      </p:cBhvr>
                                      <p:tavLst>
                                        <p:tav tm="0">
                                          <p:val>
                                            <p:strVal val="ppt_y"/>
                                          </p:val>
                                        </p:tav>
                                        <p:tav tm="100000">
                                          <p:val>
                                            <p:strVal val="ppt_y"/>
                                          </p:val>
                                        </p:tav>
                                      </p:tavLst>
                                    </p:anim>
                                    <p:set>
                                      <p:cBhvr>
                                        <p:cTn id="80" dur="1" fill="hold">
                                          <p:stCondLst>
                                            <p:cond delay="499"/>
                                          </p:stCondLst>
                                        </p:cTn>
                                        <p:tgtEl>
                                          <p:spTgt spid="54"/>
                                        </p:tgtEl>
                                        <p:attrNameLst>
                                          <p:attrName>style.visibility</p:attrName>
                                        </p:attrNameLst>
                                      </p:cBhvr>
                                      <p:to>
                                        <p:strVal val="hidden"/>
                                      </p:to>
                                    </p:set>
                                  </p:childTnLst>
                                </p:cTn>
                              </p:par>
                              <p:par>
                                <p:cTn id="81" presetID="2" presetClass="exit" presetSubtype="8" fill="hold" grpId="1" nodeType="withEffect">
                                  <p:stCondLst>
                                    <p:cond delay="0"/>
                                  </p:stCondLst>
                                  <p:childTnLst>
                                    <p:anim calcmode="lin" valueType="num">
                                      <p:cBhvr additive="base">
                                        <p:cTn id="82" dur="500"/>
                                        <p:tgtEl>
                                          <p:spTgt spid="55"/>
                                        </p:tgtEl>
                                        <p:attrNameLst>
                                          <p:attrName>ppt_x</p:attrName>
                                        </p:attrNameLst>
                                      </p:cBhvr>
                                      <p:tavLst>
                                        <p:tav tm="0">
                                          <p:val>
                                            <p:strVal val="ppt_x"/>
                                          </p:val>
                                        </p:tav>
                                        <p:tav tm="100000">
                                          <p:val>
                                            <p:strVal val="0-ppt_w/2"/>
                                          </p:val>
                                        </p:tav>
                                      </p:tavLst>
                                    </p:anim>
                                    <p:anim calcmode="lin" valueType="num">
                                      <p:cBhvr additive="base">
                                        <p:cTn id="83" dur="500"/>
                                        <p:tgtEl>
                                          <p:spTgt spid="55"/>
                                        </p:tgtEl>
                                        <p:attrNameLst>
                                          <p:attrName>ppt_y</p:attrName>
                                        </p:attrNameLst>
                                      </p:cBhvr>
                                      <p:tavLst>
                                        <p:tav tm="0">
                                          <p:val>
                                            <p:strVal val="ppt_y"/>
                                          </p:val>
                                        </p:tav>
                                        <p:tav tm="100000">
                                          <p:val>
                                            <p:strVal val="ppt_y"/>
                                          </p:val>
                                        </p:tav>
                                      </p:tavLst>
                                    </p:anim>
                                    <p:set>
                                      <p:cBhvr>
                                        <p:cTn id="84" dur="1" fill="hold">
                                          <p:stCondLst>
                                            <p:cond delay="499"/>
                                          </p:stCondLst>
                                        </p:cTn>
                                        <p:tgtEl>
                                          <p:spTgt spid="55"/>
                                        </p:tgtEl>
                                        <p:attrNameLst>
                                          <p:attrName>style.visibility</p:attrName>
                                        </p:attrNameLst>
                                      </p:cBhvr>
                                      <p:to>
                                        <p:strVal val="hidden"/>
                                      </p:to>
                                    </p:set>
                                  </p:childTnLst>
                                </p:cTn>
                              </p:par>
                              <p:par>
                                <p:cTn id="85" presetID="2" presetClass="exit" presetSubtype="8" fill="hold" nodeType="withEffect">
                                  <p:stCondLst>
                                    <p:cond delay="0"/>
                                  </p:stCondLst>
                                  <p:childTnLst>
                                    <p:anim calcmode="lin" valueType="num">
                                      <p:cBhvr additive="base">
                                        <p:cTn id="86" dur="500"/>
                                        <p:tgtEl>
                                          <p:spTgt spid="57"/>
                                        </p:tgtEl>
                                        <p:attrNameLst>
                                          <p:attrName>ppt_x</p:attrName>
                                        </p:attrNameLst>
                                      </p:cBhvr>
                                      <p:tavLst>
                                        <p:tav tm="0">
                                          <p:val>
                                            <p:strVal val="ppt_x"/>
                                          </p:val>
                                        </p:tav>
                                        <p:tav tm="100000">
                                          <p:val>
                                            <p:strVal val="0-ppt_w/2"/>
                                          </p:val>
                                        </p:tav>
                                      </p:tavLst>
                                    </p:anim>
                                    <p:anim calcmode="lin" valueType="num">
                                      <p:cBhvr additive="base">
                                        <p:cTn id="87" dur="500"/>
                                        <p:tgtEl>
                                          <p:spTgt spid="57"/>
                                        </p:tgtEl>
                                        <p:attrNameLst>
                                          <p:attrName>ppt_y</p:attrName>
                                        </p:attrNameLst>
                                      </p:cBhvr>
                                      <p:tavLst>
                                        <p:tav tm="0">
                                          <p:val>
                                            <p:strVal val="ppt_y"/>
                                          </p:val>
                                        </p:tav>
                                        <p:tav tm="100000">
                                          <p:val>
                                            <p:strVal val="ppt_y"/>
                                          </p:val>
                                        </p:tav>
                                      </p:tavLst>
                                    </p:anim>
                                    <p:set>
                                      <p:cBhvr>
                                        <p:cTn id="88" dur="1" fill="hold">
                                          <p:stCondLst>
                                            <p:cond delay="499"/>
                                          </p:stCondLst>
                                        </p:cTn>
                                        <p:tgtEl>
                                          <p:spTgt spid="57"/>
                                        </p:tgtEl>
                                        <p:attrNameLst>
                                          <p:attrName>style.visibility</p:attrName>
                                        </p:attrNameLst>
                                      </p:cBhvr>
                                      <p:to>
                                        <p:strVal val="hidden"/>
                                      </p:to>
                                    </p:set>
                                  </p:childTnLst>
                                </p:cTn>
                              </p:par>
                              <p:par>
                                <p:cTn id="89" presetID="2" presetClass="entr" presetSubtype="2"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500" fill="hold"/>
                                        <p:tgtEl>
                                          <p:spTgt spid="61"/>
                                        </p:tgtEl>
                                        <p:attrNameLst>
                                          <p:attrName>ppt_x</p:attrName>
                                        </p:attrNameLst>
                                      </p:cBhvr>
                                      <p:tavLst>
                                        <p:tav tm="0">
                                          <p:val>
                                            <p:strVal val="1+#ppt_w/2"/>
                                          </p:val>
                                        </p:tav>
                                        <p:tav tm="100000">
                                          <p:val>
                                            <p:strVal val="#ppt_x"/>
                                          </p:val>
                                        </p:tav>
                                      </p:tavLst>
                                    </p:anim>
                                    <p:anim calcmode="lin" valueType="num">
                                      <p:cBhvr additive="base">
                                        <p:cTn id="92" dur="500" fill="hold"/>
                                        <p:tgtEl>
                                          <p:spTgt spid="61"/>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 calcmode="lin" valueType="num">
                                      <p:cBhvr additive="base">
                                        <p:cTn id="95" dur="500" fill="hold"/>
                                        <p:tgtEl>
                                          <p:spTgt spid="58"/>
                                        </p:tgtEl>
                                        <p:attrNameLst>
                                          <p:attrName>ppt_x</p:attrName>
                                        </p:attrNameLst>
                                      </p:cBhvr>
                                      <p:tavLst>
                                        <p:tav tm="0">
                                          <p:val>
                                            <p:strVal val="1+#ppt_w/2"/>
                                          </p:val>
                                        </p:tav>
                                        <p:tav tm="100000">
                                          <p:val>
                                            <p:strVal val="#ppt_x"/>
                                          </p:val>
                                        </p:tav>
                                      </p:tavLst>
                                    </p:anim>
                                    <p:anim calcmode="lin" valueType="num">
                                      <p:cBhvr additive="base">
                                        <p:cTn id="96" dur="500" fill="hold"/>
                                        <p:tgtEl>
                                          <p:spTgt spid="58"/>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anim calcmode="lin" valueType="num">
                                      <p:cBhvr additive="base">
                                        <p:cTn id="99" dur="500" fill="hold"/>
                                        <p:tgtEl>
                                          <p:spTgt spid="59"/>
                                        </p:tgtEl>
                                        <p:attrNameLst>
                                          <p:attrName>ppt_x</p:attrName>
                                        </p:attrNameLst>
                                      </p:cBhvr>
                                      <p:tavLst>
                                        <p:tav tm="0">
                                          <p:val>
                                            <p:strVal val="1+#ppt_w/2"/>
                                          </p:val>
                                        </p:tav>
                                        <p:tav tm="100000">
                                          <p:val>
                                            <p:strVal val="#ppt_x"/>
                                          </p:val>
                                        </p:tav>
                                      </p:tavLst>
                                    </p:anim>
                                    <p:anim calcmode="lin" valueType="num">
                                      <p:cBhvr additive="base">
                                        <p:cTn id="100" dur="500" fill="hold"/>
                                        <p:tgtEl>
                                          <p:spTgt spid="59"/>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additive="base">
                                        <p:cTn id="103" dur="500" fill="hold"/>
                                        <p:tgtEl>
                                          <p:spTgt spid="60"/>
                                        </p:tgtEl>
                                        <p:attrNameLst>
                                          <p:attrName>ppt_x</p:attrName>
                                        </p:attrNameLst>
                                      </p:cBhvr>
                                      <p:tavLst>
                                        <p:tav tm="0">
                                          <p:val>
                                            <p:strVal val="1+#ppt_w/2"/>
                                          </p:val>
                                        </p:tav>
                                        <p:tav tm="100000">
                                          <p:val>
                                            <p:strVal val="#ppt_x"/>
                                          </p:val>
                                        </p:tav>
                                      </p:tavLst>
                                    </p:anim>
                                    <p:anim calcmode="lin" valueType="num">
                                      <p:cBhvr additive="base">
                                        <p:cTn id="104" dur="500" fill="hold"/>
                                        <p:tgtEl>
                                          <p:spTgt spid="60"/>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anim calcmode="lin" valueType="num">
                                      <p:cBhvr additive="base">
                                        <p:cTn id="107" dur="500" fill="hold"/>
                                        <p:tgtEl>
                                          <p:spTgt spid="62"/>
                                        </p:tgtEl>
                                        <p:attrNameLst>
                                          <p:attrName>ppt_x</p:attrName>
                                        </p:attrNameLst>
                                      </p:cBhvr>
                                      <p:tavLst>
                                        <p:tav tm="0">
                                          <p:val>
                                            <p:strVal val="1+#ppt_w/2"/>
                                          </p:val>
                                        </p:tav>
                                        <p:tav tm="100000">
                                          <p:val>
                                            <p:strVal val="#ppt_x"/>
                                          </p:val>
                                        </p:tav>
                                      </p:tavLst>
                                    </p:anim>
                                    <p:anim calcmode="lin" valueType="num">
                                      <p:cBhvr additive="base">
                                        <p:cTn id="108"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xit" presetSubtype="8" fill="hold" nodeType="clickEffect">
                                  <p:stCondLst>
                                    <p:cond delay="0"/>
                                  </p:stCondLst>
                                  <p:childTnLst>
                                    <p:anim calcmode="lin" valueType="num">
                                      <p:cBhvr additive="base">
                                        <p:cTn id="112" dur="500"/>
                                        <p:tgtEl>
                                          <p:spTgt spid="61"/>
                                        </p:tgtEl>
                                        <p:attrNameLst>
                                          <p:attrName>ppt_x</p:attrName>
                                        </p:attrNameLst>
                                      </p:cBhvr>
                                      <p:tavLst>
                                        <p:tav tm="0">
                                          <p:val>
                                            <p:strVal val="ppt_x"/>
                                          </p:val>
                                        </p:tav>
                                        <p:tav tm="100000">
                                          <p:val>
                                            <p:strVal val="0-ppt_w/2"/>
                                          </p:val>
                                        </p:tav>
                                      </p:tavLst>
                                    </p:anim>
                                    <p:anim calcmode="lin" valueType="num">
                                      <p:cBhvr additive="base">
                                        <p:cTn id="113" dur="500"/>
                                        <p:tgtEl>
                                          <p:spTgt spid="61"/>
                                        </p:tgtEl>
                                        <p:attrNameLst>
                                          <p:attrName>ppt_y</p:attrName>
                                        </p:attrNameLst>
                                      </p:cBhvr>
                                      <p:tavLst>
                                        <p:tav tm="0">
                                          <p:val>
                                            <p:strVal val="ppt_y"/>
                                          </p:val>
                                        </p:tav>
                                        <p:tav tm="100000">
                                          <p:val>
                                            <p:strVal val="ppt_y"/>
                                          </p:val>
                                        </p:tav>
                                      </p:tavLst>
                                    </p:anim>
                                    <p:set>
                                      <p:cBhvr>
                                        <p:cTn id="114" dur="1" fill="hold">
                                          <p:stCondLst>
                                            <p:cond delay="499"/>
                                          </p:stCondLst>
                                        </p:cTn>
                                        <p:tgtEl>
                                          <p:spTgt spid="61"/>
                                        </p:tgtEl>
                                        <p:attrNameLst>
                                          <p:attrName>style.visibility</p:attrName>
                                        </p:attrNameLst>
                                      </p:cBhvr>
                                      <p:to>
                                        <p:strVal val="hidden"/>
                                      </p:to>
                                    </p:set>
                                  </p:childTnLst>
                                </p:cTn>
                              </p:par>
                              <p:par>
                                <p:cTn id="115" presetID="2" presetClass="exit" presetSubtype="8" fill="hold" grpId="1" nodeType="withEffect">
                                  <p:stCondLst>
                                    <p:cond delay="0"/>
                                  </p:stCondLst>
                                  <p:childTnLst>
                                    <p:anim calcmode="lin" valueType="num">
                                      <p:cBhvr additive="base">
                                        <p:cTn id="116" dur="500"/>
                                        <p:tgtEl>
                                          <p:spTgt spid="58"/>
                                        </p:tgtEl>
                                        <p:attrNameLst>
                                          <p:attrName>ppt_x</p:attrName>
                                        </p:attrNameLst>
                                      </p:cBhvr>
                                      <p:tavLst>
                                        <p:tav tm="0">
                                          <p:val>
                                            <p:strVal val="ppt_x"/>
                                          </p:val>
                                        </p:tav>
                                        <p:tav tm="100000">
                                          <p:val>
                                            <p:strVal val="0-ppt_w/2"/>
                                          </p:val>
                                        </p:tav>
                                      </p:tavLst>
                                    </p:anim>
                                    <p:anim calcmode="lin" valueType="num">
                                      <p:cBhvr additive="base">
                                        <p:cTn id="117" dur="500"/>
                                        <p:tgtEl>
                                          <p:spTgt spid="58"/>
                                        </p:tgtEl>
                                        <p:attrNameLst>
                                          <p:attrName>ppt_y</p:attrName>
                                        </p:attrNameLst>
                                      </p:cBhvr>
                                      <p:tavLst>
                                        <p:tav tm="0">
                                          <p:val>
                                            <p:strVal val="ppt_y"/>
                                          </p:val>
                                        </p:tav>
                                        <p:tav tm="100000">
                                          <p:val>
                                            <p:strVal val="ppt_y"/>
                                          </p:val>
                                        </p:tav>
                                      </p:tavLst>
                                    </p:anim>
                                    <p:set>
                                      <p:cBhvr>
                                        <p:cTn id="118" dur="1" fill="hold">
                                          <p:stCondLst>
                                            <p:cond delay="499"/>
                                          </p:stCondLst>
                                        </p:cTn>
                                        <p:tgtEl>
                                          <p:spTgt spid="58"/>
                                        </p:tgtEl>
                                        <p:attrNameLst>
                                          <p:attrName>style.visibility</p:attrName>
                                        </p:attrNameLst>
                                      </p:cBhvr>
                                      <p:to>
                                        <p:strVal val="hidden"/>
                                      </p:to>
                                    </p:set>
                                  </p:childTnLst>
                                </p:cTn>
                              </p:par>
                              <p:par>
                                <p:cTn id="119" presetID="2" presetClass="exit" presetSubtype="8" fill="hold" grpId="1" nodeType="withEffect">
                                  <p:stCondLst>
                                    <p:cond delay="0"/>
                                  </p:stCondLst>
                                  <p:childTnLst>
                                    <p:anim calcmode="lin" valueType="num">
                                      <p:cBhvr additive="base">
                                        <p:cTn id="120" dur="500"/>
                                        <p:tgtEl>
                                          <p:spTgt spid="59"/>
                                        </p:tgtEl>
                                        <p:attrNameLst>
                                          <p:attrName>ppt_x</p:attrName>
                                        </p:attrNameLst>
                                      </p:cBhvr>
                                      <p:tavLst>
                                        <p:tav tm="0">
                                          <p:val>
                                            <p:strVal val="ppt_x"/>
                                          </p:val>
                                        </p:tav>
                                        <p:tav tm="100000">
                                          <p:val>
                                            <p:strVal val="0-ppt_w/2"/>
                                          </p:val>
                                        </p:tav>
                                      </p:tavLst>
                                    </p:anim>
                                    <p:anim calcmode="lin" valueType="num">
                                      <p:cBhvr additive="base">
                                        <p:cTn id="121" dur="500"/>
                                        <p:tgtEl>
                                          <p:spTgt spid="59"/>
                                        </p:tgtEl>
                                        <p:attrNameLst>
                                          <p:attrName>ppt_y</p:attrName>
                                        </p:attrNameLst>
                                      </p:cBhvr>
                                      <p:tavLst>
                                        <p:tav tm="0">
                                          <p:val>
                                            <p:strVal val="ppt_y"/>
                                          </p:val>
                                        </p:tav>
                                        <p:tav tm="100000">
                                          <p:val>
                                            <p:strVal val="ppt_y"/>
                                          </p:val>
                                        </p:tav>
                                      </p:tavLst>
                                    </p:anim>
                                    <p:set>
                                      <p:cBhvr>
                                        <p:cTn id="122" dur="1" fill="hold">
                                          <p:stCondLst>
                                            <p:cond delay="499"/>
                                          </p:stCondLst>
                                        </p:cTn>
                                        <p:tgtEl>
                                          <p:spTgt spid="59"/>
                                        </p:tgtEl>
                                        <p:attrNameLst>
                                          <p:attrName>style.visibility</p:attrName>
                                        </p:attrNameLst>
                                      </p:cBhvr>
                                      <p:to>
                                        <p:strVal val="hidden"/>
                                      </p:to>
                                    </p:set>
                                  </p:childTnLst>
                                </p:cTn>
                              </p:par>
                              <p:par>
                                <p:cTn id="123" presetID="2" presetClass="exit" presetSubtype="8" fill="hold" grpId="1" nodeType="withEffect">
                                  <p:stCondLst>
                                    <p:cond delay="0"/>
                                  </p:stCondLst>
                                  <p:childTnLst>
                                    <p:anim calcmode="lin" valueType="num">
                                      <p:cBhvr additive="base">
                                        <p:cTn id="124" dur="500"/>
                                        <p:tgtEl>
                                          <p:spTgt spid="60"/>
                                        </p:tgtEl>
                                        <p:attrNameLst>
                                          <p:attrName>ppt_x</p:attrName>
                                        </p:attrNameLst>
                                      </p:cBhvr>
                                      <p:tavLst>
                                        <p:tav tm="0">
                                          <p:val>
                                            <p:strVal val="ppt_x"/>
                                          </p:val>
                                        </p:tav>
                                        <p:tav tm="100000">
                                          <p:val>
                                            <p:strVal val="0-ppt_w/2"/>
                                          </p:val>
                                        </p:tav>
                                      </p:tavLst>
                                    </p:anim>
                                    <p:anim calcmode="lin" valueType="num">
                                      <p:cBhvr additive="base">
                                        <p:cTn id="125" dur="500"/>
                                        <p:tgtEl>
                                          <p:spTgt spid="60"/>
                                        </p:tgtEl>
                                        <p:attrNameLst>
                                          <p:attrName>ppt_y</p:attrName>
                                        </p:attrNameLst>
                                      </p:cBhvr>
                                      <p:tavLst>
                                        <p:tav tm="0">
                                          <p:val>
                                            <p:strVal val="ppt_y"/>
                                          </p:val>
                                        </p:tav>
                                        <p:tav tm="100000">
                                          <p:val>
                                            <p:strVal val="ppt_y"/>
                                          </p:val>
                                        </p:tav>
                                      </p:tavLst>
                                    </p:anim>
                                    <p:set>
                                      <p:cBhvr>
                                        <p:cTn id="126" dur="1" fill="hold">
                                          <p:stCondLst>
                                            <p:cond delay="499"/>
                                          </p:stCondLst>
                                        </p:cTn>
                                        <p:tgtEl>
                                          <p:spTgt spid="60"/>
                                        </p:tgtEl>
                                        <p:attrNameLst>
                                          <p:attrName>style.visibility</p:attrName>
                                        </p:attrNameLst>
                                      </p:cBhvr>
                                      <p:to>
                                        <p:strVal val="hidden"/>
                                      </p:to>
                                    </p:set>
                                  </p:childTnLst>
                                </p:cTn>
                              </p:par>
                              <p:par>
                                <p:cTn id="127" presetID="2" presetClass="exit" presetSubtype="8" fill="hold" nodeType="withEffect">
                                  <p:stCondLst>
                                    <p:cond delay="0"/>
                                  </p:stCondLst>
                                  <p:childTnLst>
                                    <p:anim calcmode="lin" valueType="num">
                                      <p:cBhvr additive="base">
                                        <p:cTn id="128" dur="500"/>
                                        <p:tgtEl>
                                          <p:spTgt spid="62"/>
                                        </p:tgtEl>
                                        <p:attrNameLst>
                                          <p:attrName>ppt_x</p:attrName>
                                        </p:attrNameLst>
                                      </p:cBhvr>
                                      <p:tavLst>
                                        <p:tav tm="0">
                                          <p:val>
                                            <p:strVal val="ppt_x"/>
                                          </p:val>
                                        </p:tav>
                                        <p:tav tm="100000">
                                          <p:val>
                                            <p:strVal val="0-ppt_w/2"/>
                                          </p:val>
                                        </p:tav>
                                      </p:tavLst>
                                    </p:anim>
                                    <p:anim calcmode="lin" valueType="num">
                                      <p:cBhvr additive="base">
                                        <p:cTn id="129" dur="500"/>
                                        <p:tgtEl>
                                          <p:spTgt spid="62"/>
                                        </p:tgtEl>
                                        <p:attrNameLst>
                                          <p:attrName>ppt_y</p:attrName>
                                        </p:attrNameLst>
                                      </p:cBhvr>
                                      <p:tavLst>
                                        <p:tav tm="0">
                                          <p:val>
                                            <p:strVal val="ppt_y"/>
                                          </p:val>
                                        </p:tav>
                                        <p:tav tm="100000">
                                          <p:val>
                                            <p:strVal val="ppt_y"/>
                                          </p:val>
                                        </p:tav>
                                      </p:tavLst>
                                    </p:anim>
                                    <p:set>
                                      <p:cBhvr>
                                        <p:cTn id="130" dur="1" fill="hold">
                                          <p:stCondLst>
                                            <p:cond delay="499"/>
                                          </p:stCondLst>
                                        </p:cTn>
                                        <p:tgtEl>
                                          <p:spTgt spid="62"/>
                                        </p:tgtEl>
                                        <p:attrNameLst>
                                          <p:attrName>style.visibility</p:attrName>
                                        </p:attrNameLst>
                                      </p:cBhvr>
                                      <p:to>
                                        <p:strVal val="hidden"/>
                                      </p:to>
                                    </p:set>
                                  </p:childTnLst>
                                </p:cTn>
                              </p:par>
                              <p:par>
                                <p:cTn id="131" presetID="2" presetClass="entr" presetSubtype="2" fill="hold" nodeType="withEffect">
                                  <p:stCondLst>
                                    <p:cond delay="0"/>
                                  </p:stCondLst>
                                  <p:childTnLst>
                                    <p:set>
                                      <p:cBhvr>
                                        <p:cTn id="132" dur="1" fill="hold">
                                          <p:stCondLst>
                                            <p:cond delay="0"/>
                                          </p:stCondLst>
                                        </p:cTn>
                                        <p:tgtEl>
                                          <p:spTgt spid="66"/>
                                        </p:tgtEl>
                                        <p:attrNameLst>
                                          <p:attrName>style.visibility</p:attrName>
                                        </p:attrNameLst>
                                      </p:cBhvr>
                                      <p:to>
                                        <p:strVal val="visible"/>
                                      </p:to>
                                    </p:set>
                                    <p:anim calcmode="lin" valueType="num">
                                      <p:cBhvr additive="base">
                                        <p:cTn id="133" dur="500" fill="hold"/>
                                        <p:tgtEl>
                                          <p:spTgt spid="66"/>
                                        </p:tgtEl>
                                        <p:attrNameLst>
                                          <p:attrName>ppt_x</p:attrName>
                                        </p:attrNameLst>
                                      </p:cBhvr>
                                      <p:tavLst>
                                        <p:tav tm="0">
                                          <p:val>
                                            <p:strVal val="1+#ppt_w/2"/>
                                          </p:val>
                                        </p:tav>
                                        <p:tav tm="100000">
                                          <p:val>
                                            <p:strVal val="#ppt_x"/>
                                          </p:val>
                                        </p:tav>
                                      </p:tavLst>
                                    </p:anim>
                                    <p:anim calcmode="lin" valueType="num">
                                      <p:cBhvr additive="base">
                                        <p:cTn id="134" dur="500" fill="hold"/>
                                        <p:tgtEl>
                                          <p:spTgt spid="66"/>
                                        </p:tgtEl>
                                        <p:attrNameLst>
                                          <p:attrName>ppt_y</p:attrName>
                                        </p:attrNameLst>
                                      </p:cBhvr>
                                      <p:tavLst>
                                        <p:tav tm="0">
                                          <p:val>
                                            <p:strVal val="#ppt_y"/>
                                          </p:val>
                                        </p:tav>
                                        <p:tav tm="100000">
                                          <p:val>
                                            <p:strVal val="#ppt_y"/>
                                          </p:val>
                                        </p:tav>
                                      </p:tavLst>
                                    </p:anim>
                                  </p:childTnLst>
                                </p:cTn>
                              </p:par>
                              <p:par>
                                <p:cTn id="135" presetID="2" presetClass="entr" presetSubtype="2" fill="hold" grpId="0" nodeType="withEffect">
                                  <p:stCondLst>
                                    <p:cond delay="0"/>
                                  </p:stCondLst>
                                  <p:childTnLst>
                                    <p:set>
                                      <p:cBhvr>
                                        <p:cTn id="136" dur="1" fill="hold">
                                          <p:stCondLst>
                                            <p:cond delay="0"/>
                                          </p:stCondLst>
                                        </p:cTn>
                                        <p:tgtEl>
                                          <p:spTgt spid="63"/>
                                        </p:tgtEl>
                                        <p:attrNameLst>
                                          <p:attrName>style.visibility</p:attrName>
                                        </p:attrNameLst>
                                      </p:cBhvr>
                                      <p:to>
                                        <p:strVal val="visible"/>
                                      </p:to>
                                    </p:set>
                                    <p:anim calcmode="lin" valueType="num">
                                      <p:cBhvr additive="base">
                                        <p:cTn id="137" dur="500" fill="hold"/>
                                        <p:tgtEl>
                                          <p:spTgt spid="63"/>
                                        </p:tgtEl>
                                        <p:attrNameLst>
                                          <p:attrName>ppt_x</p:attrName>
                                        </p:attrNameLst>
                                      </p:cBhvr>
                                      <p:tavLst>
                                        <p:tav tm="0">
                                          <p:val>
                                            <p:strVal val="1+#ppt_w/2"/>
                                          </p:val>
                                        </p:tav>
                                        <p:tav tm="100000">
                                          <p:val>
                                            <p:strVal val="#ppt_x"/>
                                          </p:val>
                                        </p:tav>
                                      </p:tavLst>
                                    </p:anim>
                                    <p:anim calcmode="lin" valueType="num">
                                      <p:cBhvr additive="base">
                                        <p:cTn id="138" dur="500" fill="hold"/>
                                        <p:tgtEl>
                                          <p:spTgt spid="63"/>
                                        </p:tgtEl>
                                        <p:attrNameLst>
                                          <p:attrName>ppt_y</p:attrName>
                                        </p:attrNameLst>
                                      </p:cBhvr>
                                      <p:tavLst>
                                        <p:tav tm="0">
                                          <p:val>
                                            <p:strVal val="#ppt_y"/>
                                          </p:val>
                                        </p:tav>
                                        <p:tav tm="100000">
                                          <p:val>
                                            <p:strVal val="#ppt_y"/>
                                          </p:val>
                                        </p:tav>
                                      </p:tavLst>
                                    </p:anim>
                                  </p:childTnLst>
                                </p:cTn>
                              </p:par>
                              <p:par>
                                <p:cTn id="139" presetID="2" presetClass="entr" presetSubtype="2" fill="hold" grpId="0" nodeType="withEffect">
                                  <p:stCondLst>
                                    <p:cond delay="0"/>
                                  </p:stCondLst>
                                  <p:childTnLst>
                                    <p:set>
                                      <p:cBhvr>
                                        <p:cTn id="140" dur="1" fill="hold">
                                          <p:stCondLst>
                                            <p:cond delay="0"/>
                                          </p:stCondLst>
                                        </p:cTn>
                                        <p:tgtEl>
                                          <p:spTgt spid="64"/>
                                        </p:tgtEl>
                                        <p:attrNameLst>
                                          <p:attrName>style.visibility</p:attrName>
                                        </p:attrNameLst>
                                      </p:cBhvr>
                                      <p:to>
                                        <p:strVal val="visible"/>
                                      </p:to>
                                    </p:set>
                                    <p:anim calcmode="lin" valueType="num">
                                      <p:cBhvr additive="base">
                                        <p:cTn id="141" dur="500" fill="hold"/>
                                        <p:tgtEl>
                                          <p:spTgt spid="64"/>
                                        </p:tgtEl>
                                        <p:attrNameLst>
                                          <p:attrName>ppt_x</p:attrName>
                                        </p:attrNameLst>
                                      </p:cBhvr>
                                      <p:tavLst>
                                        <p:tav tm="0">
                                          <p:val>
                                            <p:strVal val="1+#ppt_w/2"/>
                                          </p:val>
                                        </p:tav>
                                        <p:tav tm="100000">
                                          <p:val>
                                            <p:strVal val="#ppt_x"/>
                                          </p:val>
                                        </p:tav>
                                      </p:tavLst>
                                    </p:anim>
                                    <p:anim calcmode="lin" valueType="num">
                                      <p:cBhvr additive="base">
                                        <p:cTn id="142" dur="500" fill="hold"/>
                                        <p:tgtEl>
                                          <p:spTgt spid="64"/>
                                        </p:tgtEl>
                                        <p:attrNameLst>
                                          <p:attrName>ppt_y</p:attrName>
                                        </p:attrNameLst>
                                      </p:cBhvr>
                                      <p:tavLst>
                                        <p:tav tm="0">
                                          <p:val>
                                            <p:strVal val="#ppt_y"/>
                                          </p:val>
                                        </p:tav>
                                        <p:tav tm="100000">
                                          <p:val>
                                            <p:strVal val="#ppt_y"/>
                                          </p:val>
                                        </p:tav>
                                      </p:tavLst>
                                    </p:anim>
                                  </p:childTnLst>
                                </p:cTn>
                              </p:par>
                              <p:par>
                                <p:cTn id="143" presetID="2" presetClass="entr" presetSubtype="2" fill="hold" grpId="0" nodeType="withEffect">
                                  <p:stCondLst>
                                    <p:cond delay="0"/>
                                  </p:stCondLst>
                                  <p:childTnLst>
                                    <p:set>
                                      <p:cBhvr>
                                        <p:cTn id="144" dur="1" fill="hold">
                                          <p:stCondLst>
                                            <p:cond delay="0"/>
                                          </p:stCondLst>
                                        </p:cTn>
                                        <p:tgtEl>
                                          <p:spTgt spid="65"/>
                                        </p:tgtEl>
                                        <p:attrNameLst>
                                          <p:attrName>style.visibility</p:attrName>
                                        </p:attrNameLst>
                                      </p:cBhvr>
                                      <p:to>
                                        <p:strVal val="visible"/>
                                      </p:to>
                                    </p:set>
                                    <p:anim calcmode="lin" valueType="num">
                                      <p:cBhvr additive="base">
                                        <p:cTn id="145" dur="500" fill="hold"/>
                                        <p:tgtEl>
                                          <p:spTgt spid="65"/>
                                        </p:tgtEl>
                                        <p:attrNameLst>
                                          <p:attrName>ppt_x</p:attrName>
                                        </p:attrNameLst>
                                      </p:cBhvr>
                                      <p:tavLst>
                                        <p:tav tm="0">
                                          <p:val>
                                            <p:strVal val="1+#ppt_w/2"/>
                                          </p:val>
                                        </p:tav>
                                        <p:tav tm="100000">
                                          <p:val>
                                            <p:strVal val="#ppt_x"/>
                                          </p:val>
                                        </p:tav>
                                      </p:tavLst>
                                    </p:anim>
                                    <p:anim calcmode="lin" valueType="num">
                                      <p:cBhvr additive="base">
                                        <p:cTn id="146" dur="500" fill="hold"/>
                                        <p:tgtEl>
                                          <p:spTgt spid="65"/>
                                        </p:tgtEl>
                                        <p:attrNameLst>
                                          <p:attrName>ppt_y</p:attrName>
                                        </p:attrNameLst>
                                      </p:cBhvr>
                                      <p:tavLst>
                                        <p:tav tm="0">
                                          <p:val>
                                            <p:strVal val="#ppt_y"/>
                                          </p:val>
                                        </p:tav>
                                        <p:tav tm="100000">
                                          <p:val>
                                            <p:strVal val="#ppt_y"/>
                                          </p:val>
                                        </p:tav>
                                      </p:tavLst>
                                    </p:anim>
                                  </p:childTnLst>
                                </p:cTn>
                              </p:par>
                              <p:par>
                                <p:cTn id="147" presetID="2" presetClass="entr" presetSubtype="2" fill="hold" nodeType="withEffect">
                                  <p:stCondLst>
                                    <p:cond delay="0"/>
                                  </p:stCondLst>
                                  <p:childTnLst>
                                    <p:set>
                                      <p:cBhvr>
                                        <p:cTn id="148" dur="1" fill="hold">
                                          <p:stCondLst>
                                            <p:cond delay="0"/>
                                          </p:stCondLst>
                                        </p:cTn>
                                        <p:tgtEl>
                                          <p:spTgt spid="67"/>
                                        </p:tgtEl>
                                        <p:attrNameLst>
                                          <p:attrName>style.visibility</p:attrName>
                                        </p:attrNameLst>
                                      </p:cBhvr>
                                      <p:to>
                                        <p:strVal val="visible"/>
                                      </p:to>
                                    </p:set>
                                    <p:anim calcmode="lin" valueType="num">
                                      <p:cBhvr additive="base">
                                        <p:cTn id="149" dur="500" fill="hold"/>
                                        <p:tgtEl>
                                          <p:spTgt spid="67"/>
                                        </p:tgtEl>
                                        <p:attrNameLst>
                                          <p:attrName>ppt_x</p:attrName>
                                        </p:attrNameLst>
                                      </p:cBhvr>
                                      <p:tavLst>
                                        <p:tav tm="0">
                                          <p:val>
                                            <p:strVal val="1+#ppt_w/2"/>
                                          </p:val>
                                        </p:tav>
                                        <p:tav tm="100000">
                                          <p:val>
                                            <p:strVal val="#ppt_x"/>
                                          </p:val>
                                        </p:tav>
                                      </p:tavLst>
                                    </p:anim>
                                    <p:anim calcmode="lin" valueType="num">
                                      <p:cBhvr additive="base">
                                        <p:cTn id="150"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xit" presetSubtype="8" fill="hold" nodeType="clickEffect">
                                  <p:stCondLst>
                                    <p:cond delay="0"/>
                                  </p:stCondLst>
                                  <p:childTnLst>
                                    <p:anim calcmode="lin" valueType="num">
                                      <p:cBhvr additive="base">
                                        <p:cTn id="154" dur="500"/>
                                        <p:tgtEl>
                                          <p:spTgt spid="66"/>
                                        </p:tgtEl>
                                        <p:attrNameLst>
                                          <p:attrName>ppt_x</p:attrName>
                                        </p:attrNameLst>
                                      </p:cBhvr>
                                      <p:tavLst>
                                        <p:tav tm="0">
                                          <p:val>
                                            <p:strVal val="ppt_x"/>
                                          </p:val>
                                        </p:tav>
                                        <p:tav tm="100000">
                                          <p:val>
                                            <p:strVal val="0-ppt_w/2"/>
                                          </p:val>
                                        </p:tav>
                                      </p:tavLst>
                                    </p:anim>
                                    <p:anim calcmode="lin" valueType="num">
                                      <p:cBhvr additive="base">
                                        <p:cTn id="155" dur="500"/>
                                        <p:tgtEl>
                                          <p:spTgt spid="66"/>
                                        </p:tgtEl>
                                        <p:attrNameLst>
                                          <p:attrName>ppt_y</p:attrName>
                                        </p:attrNameLst>
                                      </p:cBhvr>
                                      <p:tavLst>
                                        <p:tav tm="0">
                                          <p:val>
                                            <p:strVal val="ppt_y"/>
                                          </p:val>
                                        </p:tav>
                                        <p:tav tm="100000">
                                          <p:val>
                                            <p:strVal val="ppt_y"/>
                                          </p:val>
                                        </p:tav>
                                      </p:tavLst>
                                    </p:anim>
                                    <p:set>
                                      <p:cBhvr>
                                        <p:cTn id="156" dur="1" fill="hold">
                                          <p:stCondLst>
                                            <p:cond delay="499"/>
                                          </p:stCondLst>
                                        </p:cTn>
                                        <p:tgtEl>
                                          <p:spTgt spid="66"/>
                                        </p:tgtEl>
                                        <p:attrNameLst>
                                          <p:attrName>style.visibility</p:attrName>
                                        </p:attrNameLst>
                                      </p:cBhvr>
                                      <p:to>
                                        <p:strVal val="hidden"/>
                                      </p:to>
                                    </p:set>
                                  </p:childTnLst>
                                </p:cTn>
                              </p:par>
                              <p:par>
                                <p:cTn id="157" presetID="2" presetClass="exit" presetSubtype="8" fill="hold" grpId="1" nodeType="withEffect">
                                  <p:stCondLst>
                                    <p:cond delay="0"/>
                                  </p:stCondLst>
                                  <p:childTnLst>
                                    <p:anim calcmode="lin" valueType="num">
                                      <p:cBhvr additive="base">
                                        <p:cTn id="158" dur="500"/>
                                        <p:tgtEl>
                                          <p:spTgt spid="63"/>
                                        </p:tgtEl>
                                        <p:attrNameLst>
                                          <p:attrName>ppt_x</p:attrName>
                                        </p:attrNameLst>
                                      </p:cBhvr>
                                      <p:tavLst>
                                        <p:tav tm="0">
                                          <p:val>
                                            <p:strVal val="ppt_x"/>
                                          </p:val>
                                        </p:tav>
                                        <p:tav tm="100000">
                                          <p:val>
                                            <p:strVal val="0-ppt_w/2"/>
                                          </p:val>
                                        </p:tav>
                                      </p:tavLst>
                                    </p:anim>
                                    <p:anim calcmode="lin" valueType="num">
                                      <p:cBhvr additive="base">
                                        <p:cTn id="159" dur="500"/>
                                        <p:tgtEl>
                                          <p:spTgt spid="63"/>
                                        </p:tgtEl>
                                        <p:attrNameLst>
                                          <p:attrName>ppt_y</p:attrName>
                                        </p:attrNameLst>
                                      </p:cBhvr>
                                      <p:tavLst>
                                        <p:tav tm="0">
                                          <p:val>
                                            <p:strVal val="ppt_y"/>
                                          </p:val>
                                        </p:tav>
                                        <p:tav tm="100000">
                                          <p:val>
                                            <p:strVal val="ppt_y"/>
                                          </p:val>
                                        </p:tav>
                                      </p:tavLst>
                                    </p:anim>
                                    <p:set>
                                      <p:cBhvr>
                                        <p:cTn id="160" dur="1" fill="hold">
                                          <p:stCondLst>
                                            <p:cond delay="499"/>
                                          </p:stCondLst>
                                        </p:cTn>
                                        <p:tgtEl>
                                          <p:spTgt spid="63"/>
                                        </p:tgtEl>
                                        <p:attrNameLst>
                                          <p:attrName>style.visibility</p:attrName>
                                        </p:attrNameLst>
                                      </p:cBhvr>
                                      <p:to>
                                        <p:strVal val="hidden"/>
                                      </p:to>
                                    </p:set>
                                  </p:childTnLst>
                                </p:cTn>
                              </p:par>
                              <p:par>
                                <p:cTn id="161" presetID="2" presetClass="exit" presetSubtype="8" fill="hold" grpId="1" nodeType="withEffect">
                                  <p:stCondLst>
                                    <p:cond delay="0"/>
                                  </p:stCondLst>
                                  <p:childTnLst>
                                    <p:anim calcmode="lin" valueType="num">
                                      <p:cBhvr additive="base">
                                        <p:cTn id="162" dur="500"/>
                                        <p:tgtEl>
                                          <p:spTgt spid="64"/>
                                        </p:tgtEl>
                                        <p:attrNameLst>
                                          <p:attrName>ppt_x</p:attrName>
                                        </p:attrNameLst>
                                      </p:cBhvr>
                                      <p:tavLst>
                                        <p:tav tm="0">
                                          <p:val>
                                            <p:strVal val="ppt_x"/>
                                          </p:val>
                                        </p:tav>
                                        <p:tav tm="100000">
                                          <p:val>
                                            <p:strVal val="0-ppt_w/2"/>
                                          </p:val>
                                        </p:tav>
                                      </p:tavLst>
                                    </p:anim>
                                    <p:anim calcmode="lin" valueType="num">
                                      <p:cBhvr additive="base">
                                        <p:cTn id="163" dur="500"/>
                                        <p:tgtEl>
                                          <p:spTgt spid="64"/>
                                        </p:tgtEl>
                                        <p:attrNameLst>
                                          <p:attrName>ppt_y</p:attrName>
                                        </p:attrNameLst>
                                      </p:cBhvr>
                                      <p:tavLst>
                                        <p:tav tm="0">
                                          <p:val>
                                            <p:strVal val="ppt_y"/>
                                          </p:val>
                                        </p:tav>
                                        <p:tav tm="100000">
                                          <p:val>
                                            <p:strVal val="ppt_y"/>
                                          </p:val>
                                        </p:tav>
                                      </p:tavLst>
                                    </p:anim>
                                    <p:set>
                                      <p:cBhvr>
                                        <p:cTn id="164" dur="1" fill="hold">
                                          <p:stCondLst>
                                            <p:cond delay="499"/>
                                          </p:stCondLst>
                                        </p:cTn>
                                        <p:tgtEl>
                                          <p:spTgt spid="64"/>
                                        </p:tgtEl>
                                        <p:attrNameLst>
                                          <p:attrName>style.visibility</p:attrName>
                                        </p:attrNameLst>
                                      </p:cBhvr>
                                      <p:to>
                                        <p:strVal val="hidden"/>
                                      </p:to>
                                    </p:set>
                                  </p:childTnLst>
                                </p:cTn>
                              </p:par>
                              <p:par>
                                <p:cTn id="165" presetID="2" presetClass="exit" presetSubtype="8" fill="hold" grpId="1" nodeType="withEffect">
                                  <p:stCondLst>
                                    <p:cond delay="0"/>
                                  </p:stCondLst>
                                  <p:childTnLst>
                                    <p:anim calcmode="lin" valueType="num">
                                      <p:cBhvr additive="base">
                                        <p:cTn id="166" dur="500"/>
                                        <p:tgtEl>
                                          <p:spTgt spid="65"/>
                                        </p:tgtEl>
                                        <p:attrNameLst>
                                          <p:attrName>ppt_x</p:attrName>
                                        </p:attrNameLst>
                                      </p:cBhvr>
                                      <p:tavLst>
                                        <p:tav tm="0">
                                          <p:val>
                                            <p:strVal val="ppt_x"/>
                                          </p:val>
                                        </p:tav>
                                        <p:tav tm="100000">
                                          <p:val>
                                            <p:strVal val="0-ppt_w/2"/>
                                          </p:val>
                                        </p:tav>
                                      </p:tavLst>
                                    </p:anim>
                                    <p:anim calcmode="lin" valueType="num">
                                      <p:cBhvr additive="base">
                                        <p:cTn id="167" dur="500"/>
                                        <p:tgtEl>
                                          <p:spTgt spid="65"/>
                                        </p:tgtEl>
                                        <p:attrNameLst>
                                          <p:attrName>ppt_y</p:attrName>
                                        </p:attrNameLst>
                                      </p:cBhvr>
                                      <p:tavLst>
                                        <p:tav tm="0">
                                          <p:val>
                                            <p:strVal val="ppt_y"/>
                                          </p:val>
                                        </p:tav>
                                        <p:tav tm="100000">
                                          <p:val>
                                            <p:strVal val="ppt_y"/>
                                          </p:val>
                                        </p:tav>
                                      </p:tavLst>
                                    </p:anim>
                                    <p:set>
                                      <p:cBhvr>
                                        <p:cTn id="168" dur="1" fill="hold">
                                          <p:stCondLst>
                                            <p:cond delay="499"/>
                                          </p:stCondLst>
                                        </p:cTn>
                                        <p:tgtEl>
                                          <p:spTgt spid="65"/>
                                        </p:tgtEl>
                                        <p:attrNameLst>
                                          <p:attrName>style.visibility</p:attrName>
                                        </p:attrNameLst>
                                      </p:cBhvr>
                                      <p:to>
                                        <p:strVal val="hidden"/>
                                      </p:to>
                                    </p:set>
                                  </p:childTnLst>
                                </p:cTn>
                              </p:par>
                              <p:par>
                                <p:cTn id="169" presetID="2" presetClass="exit" presetSubtype="8" fill="hold" nodeType="withEffect">
                                  <p:stCondLst>
                                    <p:cond delay="0"/>
                                  </p:stCondLst>
                                  <p:childTnLst>
                                    <p:anim calcmode="lin" valueType="num">
                                      <p:cBhvr additive="base">
                                        <p:cTn id="170" dur="500"/>
                                        <p:tgtEl>
                                          <p:spTgt spid="67"/>
                                        </p:tgtEl>
                                        <p:attrNameLst>
                                          <p:attrName>ppt_x</p:attrName>
                                        </p:attrNameLst>
                                      </p:cBhvr>
                                      <p:tavLst>
                                        <p:tav tm="0">
                                          <p:val>
                                            <p:strVal val="ppt_x"/>
                                          </p:val>
                                        </p:tav>
                                        <p:tav tm="100000">
                                          <p:val>
                                            <p:strVal val="0-ppt_w/2"/>
                                          </p:val>
                                        </p:tav>
                                      </p:tavLst>
                                    </p:anim>
                                    <p:anim calcmode="lin" valueType="num">
                                      <p:cBhvr additive="base">
                                        <p:cTn id="171" dur="500"/>
                                        <p:tgtEl>
                                          <p:spTgt spid="67"/>
                                        </p:tgtEl>
                                        <p:attrNameLst>
                                          <p:attrName>ppt_y</p:attrName>
                                        </p:attrNameLst>
                                      </p:cBhvr>
                                      <p:tavLst>
                                        <p:tav tm="0">
                                          <p:val>
                                            <p:strVal val="ppt_y"/>
                                          </p:val>
                                        </p:tav>
                                        <p:tav tm="100000">
                                          <p:val>
                                            <p:strVal val="ppt_y"/>
                                          </p:val>
                                        </p:tav>
                                      </p:tavLst>
                                    </p:anim>
                                    <p:set>
                                      <p:cBhvr>
                                        <p:cTn id="172" dur="1" fill="hold">
                                          <p:stCondLst>
                                            <p:cond delay="499"/>
                                          </p:stCondLst>
                                        </p:cTn>
                                        <p:tgtEl>
                                          <p:spTgt spid="67"/>
                                        </p:tgtEl>
                                        <p:attrNameLst>
                                          <p:attrName>style.visibility</p:attrName>
                                        </p:attrNameLst>
                                      </p:cBhvr>
                                      <p:to>
                                        <p:strVal val="hidden"/>
                                      </p:to>
                                    </p:set>
                                  </p:childTnLst>
                                </p:cTn>
                              </p:par>
                              <p:par>
                                <p:cTn id="173" presetID="2" presetClass="entr" presetSubtype="2" fill="hold" nodeType="withEffect">
                                  <p:stCondLst>
                                    <p:cond delay="0"/>
                                  </p:stCondLst>
                                  <p:childTnLst>
                                    <p:set>
                                      <p:cBhvr>
                                        <p:cTn id="174" dur="1" fill="hold">
                                          <p:stCondLst>
                                            <p:cond delay="0"/>
                                          </p:stCondLst>
                                        </p:cTn>
                                        <p:tgtEl>
                                          <p:spTgt spid="71"/>
                                        </p:tgtEl>
                                        <p:attrNameLst>
                                          <p:attrName>style.visibility</p:attrName>
                                        </p:attrNameLst>
                                      </p:cBhvr>
                                      <p:to>
                                        <p:strVal val="visible"/>
                                      </p:to>
                                    </p:set>
                                    <p:anim calcmode="lin" valueType="num">
                                      <p:cBhvr additive="base">
                                        <p:cTn id="175" dur="500" fill="hold"/>
                                        <p:tgtEl>
                                          <p:spTgt spid="71"/>
                                        </p:tgtEl>
                                        <p:attrNameLst>
                                          <p:attrName>ppt_x</p:attrName>
                                        </p:attrNameLst>
                                      </p:cBhvr>
                                      <p:tavLst>
                                        <p:tav tm="0">
                                          <p:val>
                                            <p:strVal val="1+#ppt_w/2"/>
                                          </p:val>
                                        </p:tav>
                                        <p:tav tm="100000">
                                          <p:val>
                                            <p:strVal val="#ppt_x"/>
                                          </p:val>
                                        </p:tav>
                                      </p:tavLst>
                                    </p:anim>
                                    <p:anim calcmode="lin" valueType="num">
                                      <p:cBhvr additive="base">
                                        <p:cTn id="176" dur="500" fill="hold"/>
                                        <p:tgtEl>
                                          <p:spTgt spid="71"/>
                                        </p:tgtEl>
                                        <p:attrNameLst>
                                          <p:attrName>ppt_y</p:attrName>
                                        </p:attrNameLst>
                                      </p:cBhvr>
                                      <p:tavLst>
                                        <p:tav tm="0">
                                          <p:val>
                                            <p:strVal val="#ppt_y"/>
                                          </p:val>
                                        </p:tav>
                                        <p:tav tm="100000">
                                          <p:val>
                                            <p:strVal val="#ppt_y"/>
                                          </p:val>
                                        </p:tav>
                                      </p:tavLst>
                                    </p:anim>
                                  </p:childTnLst>
                                </p:cTn>
                              </p:par>
                              <p:par>
                                <p:cTn id="177" presetID="2" presetClass="entr" presetSubtype="2"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 calcmode="lin" valueType="num">
                                      <p:cBhvr additive="base">
                                        <p:cTn id="179" dur="500" fill="hold"/>
                                        <p:tgtEl>
                                          <p:spTgt spid="68"/>
                                        </p:tgtEl>
                                        <p:attrNameLst>
                                          <p:attrName>ppt_x</p:attrName>
                                        </p:attrNameLst>
                                      </p:cBhvr>
                                      <p:tavLst>
                                        <p:tav tm="0">
                                          <p:val>
                                            <p:strVal val="1+#ppt_w/2"/>
                                          </p:val>
                                        </p:tav>
                                        <p:tav tm="100000">
                                          <p:val>
                                            <p:strVal val="#ppt_x"/>
                                          </p:val>
                                        </p:tav>
                                      </p:tavLst>
                                    </p:anim>
                                    <p:anim calcmode="lin" valueType="num">
                                      <p:cBhvr additive="base">
                                        <p:cTn id="180" dur="500" fill="hold"/>
                                        <p:tgtEl>
                                          <p:spTgt spid="68"/>
                                        </p:tgtEl>
                                        <p:attrNameLst>
                                          <p:attrName>ppt_y</p:attrName>
                                        </p:attrNameLst>
                                      </p:cBhvr>
                                      <p:tavLst>
                                        <p:tav tm="0">
                                          <p:val>
                                            <p:strVal val="#ppt_y"/>
                                          </p:val>
                                        </p:tav>
                                        <p:tav tm="100000">
                                          <p:val>
                                            <p:strVal val="#ppt_y"/>
                                          </p:val>
                                        </p:tav>
                                      </p:tavLst>
                                    </p:anim>
                                  </p:childTnLst>
                                </p:cTn>
                              </p:par>
                              <p:par>
                                <p:cTn id="181" presetID="2" presetClass="entr" presetSubtype="2" fill="hold" grpId="0" nodeType="withEffect">
                                  <p:stCondLst>
                                    <p:cond delay="0"/>
                                  </p:stCondLst>
                                  <p:childTnLst>
                                    <p:set>
                                      <p:cBhvr>
                                        <p:cTn id="182" dur="1" fill="hold">
                                          <p:stCondLst>
                                            <p:cond delay="0"/>
                                          </p:stCondLst>
                                        </p:cTn>
                                        <p:tgtEl>
                                          <p:spTgt spid="69"/>
                                        </p:tgtEl>
                                        <p:attrNameLst>
                                          <p:attrName>style.visibility</p:attrName>
                                        </p:attrNameLst>
                                      </p:cBhvr>
                                      <p:to>
                                        <p:strVal val="visible"/>
                                      </p:to>
                                    </p:set>
                                    <p:anim calcmode="lin" valueType="num">
                                      <p:cBhvr additive="base">
                                        <p:cTn id="183" dur="500" fill="hold"/>
                                        <p:tgtEl>
                                          <p:spTgt spid="69"/>
                                        </p:tgtEl>
                                        <p:attrNameLst>
                                          <p:attrName>ppt_x</p:attrName>
                                        </p:attrNameLst>
                                      </p:cBhvr>
                                      <p:tavLst>
                                        <p:tav tm="0">
                                          <p:val>
                                            <p:strVal val="1+#ppt_w/2"/>
                                          </p:val>
                                        </p:tav>
                                        <p:tav tm="100000">
                                          <p:val>
                                            <p:strVal val="#ppt_x"/>
                                          </p:val>
                                        </p:tav>
                                      </p:tavLst>
                                    </p:anim>
                                    <p:anim calcmode="lin" valueType="num">
                                      <p:cBhvr additive="base">
                                        <p:cTn id="184" dur="500" fill="hold"/>
                                        <p:tgtEl>
                                          <p:spTgt spid="69"/>
                                        </p:tgtEl>
                                        <p:attrNameLst>
                                          <p:attrName>ppt_y</p:attrName>
                                        </p:attrNameLst>
                                      </p:cBhvr>
                                      <p:tavLst>
                                        <p:tav tm="0">
                                          <p:val>
                                            <p:strVal val="#ppt_y"/>
                                          </p:val>
                                        </p:tav>
                                        <p:tav tm="100000">
                                          <p:val>
                                            <p:strVal val="#ppt_y"/>
                                          </p:val>
                                        </p:tav>
                                      </p:tavLst>
                                    </p:anim>
                                  </p:childTnLst>
                                </p:cTn>
                              </p:par>
                              <p:par>
                                <p:cTn id="185" presetID="2" presetClass="entr" presetSubtype="2" fill="hold" grpId="0" nodeType="withEffect">
                                  <p:stCondLst>
                                    <p:cond delay="0"/>
                                  </p:stCondLst>
                                  <p:childTnLst>
                                    <p:set>
                                      <p:cBhvr>
                                        <p:cTn id="186" dur="1" fill="hold">
                                          <p:stCondLst>
                                            <p:cond delay="0"/>
                                          </p:stCondLst>
                                        </p:cTn>
                                        <p:tgtEl>
                                          <p:spTgt spid="70"/>
                                        </p:tgtEl>
                                        <p:attrNameLst>
                                          <p:attrName>style.visibility</p:attrName>
                                        </p:attrNameLst>
                                      </p:cBhvr>
                                      <p:to>
                                        <p:strVal val="visible"/>
                                      </p:to>
                                    </p:set>
                                    <p:anim calcmode="lin" valueType="num">
                                      <p:cBhvr additive="base">
                                        <p:cTn id="187" dur="500" fill="hold"/>
                                        <p:tgtEl>
                                          <p:spTgt spid="70"/>
                                        </p:tgtEl>
                                        <p:attrNameLst>
                                          <p:attrName>ppt_x</p:attrName>
                                        </p:attrNameLst>
                                      </p:cBhvr>
                                      <p:tavLst>
                                        <p:tav tm="0">
                                          <p:val>
                                            <p:strVal val="1+#ppt_w/2"/>
                                          </p:val>
                                        </p:tav>
                                        <p:tav tm="100000">
                                          <p:val>
                                            <p:strVal val="#ppt_x"/>
                                          </p:val>
                                        </p:tav>
                                      </p:tavLst>
                                    </p:anim>
                                    <p:anim calcmode="lin" valueType="num">
                                      <p:cBhvr additive="base">
                                        <p:cTn id="188" dur="500" fill="hold"/>
                                        <p:tgtEl>
                                          <p:spTgt spid="70"/>
                                        </p:tgtEl>
                                        <p:attrNameLst>
                                          <p:attrName>ppt_y</p:attrName>
                                        </p:attrNameLst>
                                      </p:cBhvr>
                                      <p:tavLst>
                                        <p:tav tm="0">
                                          <p:val>
                                            <p:strVal val="#ppt_y"/>
                                          </p:val>
                                        </p:tav>
                                        <p:tav tm="100000">
                                          <p:val>
                                            <p:strVal val="#ppt_y"/>
                                          </p:val>
                                        </p:tav>
                                      </p:tavLst>
                                    </p:anim>
                                  </p:childTnLst>
                                </p:cTn>
                              </p:par>
                              <p:par>
                                <p:cTn id="189" presetID="2" presetClass="entr" presetSubtype="2" fill="hold" nodeType="withEffect">
                                  <p:stCondLst>
                                    <p:cond delay="0"/>
                                  </p:stCondLst>
                                  <p:childTnLst>
                                    <p:set>
                                      <p:cBhvr>
                                        <p:cTn id="190" dur="1" fill="hold">
                                          <p:stCondLst>
                                            <p:cond delay="0"/>
                                          </p:stCondLst>
                                        </p:cTn>
                                        <p:tgtEl>
                                          <p:spTgt spid="72"/>
                                        </p:tgtEl>
                                        <p:attrNameLst>
                                          <p:attrName>style.visibility</p:attrName>
                                        </p:attrNameLst>
                                      </p:cBhvr>
                                      <p:to>
                                        <p:strVal val="visible"/>
                                      </p:to>
                                    </p:set>
                                    <p:anim calcmode="lin" valueType="num">
                                      <p:cBhvr additive="base">
                                        <p:cTn id="191" dur="500" fill="hold"/>
                                        <p:tgtEl>
                                          <p:spTgt spid="72"/>
                                        </p:tgtEl>
                                        <p:attrNameLst>
                                          <p:attrName>ppt_x</p:attrName>
                                        </p:attrNameLst>
                                      </p:cBhvr>
                                      <p:tavLst>
                                        <p:tav tm="0">
                                          <p:val>
                                            <p:strVal val="1+#ppt_w/2"/>
                                          </p:val>
                                        </p:tav>
                                        <p:tav tm="100000">
                                          <p:val>
                                            <p:strVal val="#ppt_x"/>
                                          </p:val>
                                        </p:tav>
                                      </p:tavLst>
                                    </p:anim>
                                    <p:anim calcmode="lin" valueType="num">
                                      <p:cBhvr additive="base">
                                        <p:cTn id="192"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xit" presetSubtype="8" fill="hold" nodeType="clickEffect">
                                  <p:stCondLst>
                                    <p:cond delay="0"/>
                                  </p:stCondLst>
                                  <p:childTnLst>
                                    <p:anim calcmode="lin" valueType="num">
                                      <p:cBhvr additive="base">
                                        <p:cTn id="196" dur="500"/>
                                        <p:tgtEl>
                                          <p:spTgt spid="71"/>
                                        </p:tgtEl>
                                        <p:attrNameLst>
                                          <p:attrName>ppt_x</p:attrName>
                                        </p:attrNameLst>
                                      </p:cBhvr>
                                      <p:tavLst>
                                        <p:tav tm="0">
                                          <p:val>
                                            <p:strVal val="ppt_x"/>
                                          </p:val>
                                        </p:tav>
                                        <p:tav tm="100000">
                                          <p:val>
                                            <p:strVal val="0-ppt_w/2"/>
                                          </p:val>
                                        </p:tav>
                                      </p:tavLst>
                                    </p:anim>
                                    <p:anim calcmode="lin" valueType="num">
                                      <p:cBhvr additive="base">
                                        <p:cTn id="197" dur="500"/>
                                        <p:tgtEl>
                                          <p:spTgt spid="71"/>
                                        </p:tgtEl>
                                        <p:attrNameLst>
                                          <p:attrName>ppt_y</p:attrName>
                                        </p:attrNameLst>
                                      </p:cBhvr>
                                      <p:tavLst>
                                        <p:tav tm="0">
                                          <p:val>
                                            <p:strVal val="ppt_y"/>
                                          </p:val>
                                        </p:tav>
                                        <p:tav tm="100000">
                                          <p:val>
                                            <p:strVal val="ppt_y"/>
                                          </p:val>
                                        </p:tav>
                                      </p:tavLst>
                                    </p:anim>
                                    <p:set>
                                      <p:cBhvr>
                                        <p:cTn id="198" dur="1" fill="hold">
                                          <p:stCondLst>
                                            <p:cond delay="499"/>
                                          </p:stCondLst>
                                        </p:cTn>
                                        <p:tgtEl>
                                          <p:spTgt spid="71"/>
                                        </p:tgtEl>
                                        <p:attrNameLst>
                                          <p:attrName>style.visibility</p:attrName>
                                        </p:attrNameLst>
                                      </p:cBhvr>
                                      <p:to>
                                        <p:strVal val="hidden"/>
                                      </p:to>
                                    </p:set>
                                  </p:childTnLst>
                                </p:cTn>
                              </p:par>
                              <p:par>
                                <p:cTn id="199" presetID="2" presetClass="exit" presetSubtype="8" fill="hold" grpId="1" nodeType="withEffect">
                                  <p:stCondLst>
                                    <p:cond delay="0"/>
                                  </p:stCondLst>
                                  <p:childTnLst>
                                    <p:anim calcmode="lin" valueType="num">
                                      <p:cBhvr additive="base">
                                        <p:cTn id="200" dur="500"/>
                                        <p:tgtEl>
                                          <p:spTgt spid="68"/>
                                        </p:tgtEl>
                                        <p:attrNameLst>
                                          <p:attrName>ppt_x</p:attrName>
                                        </p:attrNameLst>
                                      </p:cBhvr>
                                      <p:tavLst>
                                        <p:tav tm="0">
                                          <p:val>
                                            <p:strVal val="ppt_x"/>
                                          </p:val>
                                        </p:tav>
                                        <p:tav tm="100000">
                                          <p:val>
                                            <p:strVal val="0-ppt_w/2"/>
                                          </p:val>
                                        </p:tav>
                                      </p:tavLst>
                                    </p:anim>
                                    <p:anim calcmode="lin" valueType="num">
                                      <p:cBhvr additive="base">
                                        <p:cTn id="201" dur="500"/>
                                        <p:tgtEl>
                                          <p:spTgt spid="68"/>
                                        </p:tgtEl>
                                        <p:attrNameLst>
                                          <p:attrName>ppt_y</p:attrName>
                                        </p:attrNameLst>
                                      </p:cBhvr>
                                      <p:tavLst>
                                        <p:tav tm="0">
                                          <p:val>
                                            <p:strVal val="ppt_y"/>
                                          </p:val>
                                        </p:tav>
                                        <p:tav tm="100000">
                                          <p:val>
                                            <p:strVal val="ppt_y"/>
                                          </p:val>
                                        </p:tav>
                                      </p:tavLst>
                                    </p:anim>
                                    <p:set>
                                      <p:cBhvr>
                                        <p:cTn id="202" dur="1" fill="hold">
                                          <p:stCondLst>
                                            <p:cond delay="499"/>
                                          </p:stCondLst>
                                        </p:cTn>
                                        <p:tgtEl>
                                          <p:spTgt spid="68"/>
                                        </p:tgtEl>
                                        <p:attrNameLst>
                                          <p:attrName>style.visibility</p:attrName>
                                        </p:attrNameLst>
                                      </p:cBhvr>
                                      <p:to>
                                        <p:strVal val="hidden"/>
                                      </p:to>
                                    </p:set>
                                  </p:childTnLst>
                                </p:cTn>
                              </p:par>
                              <p:par>
                                <p:cTn id="203" presetID="2" presetClass="exit" presetSubtype="8" fill="hold" grpId="1" nodeType="withEffect">
                                  <p:stCondLst>
                                    <p:cond delay="0"/>
                                  </p:stCondLst>
                                  <p:childTnLst>
                                    <p:anim calcmode="lin" valueType="num">
                                      <p:cBhvr additive="base">
                                        <p:cTn id="204" dur="500"/>
                                        <p:tgtEl>
                                          <p:spTgt spid="69"/>
                                        </p:tgtEl>
                                        <p:attrNameLst>
                                          <p:attrName>ppt_x</p:attrName>
                                        </p:attrNameLst>
                                      </p:cBhvr>
                                      <p:tavLst>
                                        <p:tav tm="0">
                                          <p:val>
                                            <p:strVal val="ppt_x"/>
                                          </p:val>
                                        </p:tav>
                                        <p:tav tm="100000">
                                          <p:val>
                                            <p:strVal val="0-ppt_w/2"/>
                                          </p:val>
                                        </p:tav>
                                      </p:tavLst>
                                    </p:anim>
                                    <p:anim calcmode="lin" valueType="num">
                                      <p:cBhvr additive="base">
                                        <p:cTn id="205" dur="500"/>
                                        <p:tgtEl>
                                          <p:spTgt spid="69"/>
                                        </p:tgtEl>
                                        <p:attrNameLst>
                                          <p:attrName>ppt_y</p:attrName>
                                        </p:attrNameLst>
                                      </p:cBhvr>
                                      <p:tavLst>
                                        <p:tav tm="0">
                                          <p:val>
                                            <p:strVal val="ppt_y"/>
                                          </p:val>
                                        </p:tav>
                                        <p:tav tm="100000">
                                          <p:val>
                                            <p:strVal val="ppt_y"/>
                                          </p:val>
                                        </p:tav>
                                      </p:tavLst>
                                    </p:anim>
                                    <p:set>
                                      <p:cBhvr>
                                        <p:cTn id="206" dur="1" fill="hold">
                                          <p:stCondLst>
                                            <p:cond delay="499"/>
                                          </p:stCondLst>
                                        </p:cTn>
                                        <p:tgtEl>
                                          <p:spTgt spid="69"/>
                                        </p:tgtEl>
                                        <p:attrNameLst>
                                          <p:attrName>style.visibility</p:attrName>
                                        </p:attrNameLst>
                                      </p:cBhvr>
                                      <p:to>
                                        <p:strVal val="hidden"/>
                                      </p:to>
                                    </p:set>
                                  </p:childTnLst>
                                </p:cTn>
                              </p:par>
                              <p:par>
                                <p:cTn id="207" presetID="2" presetClass="exit" presetSubtype="8" fill="hold" grpId="1" nodeType="withEffect">
                                  <p:stCondLst>
                                    <p:cond delay="0"/>
                                  </p:stCondLst>
                                  <p:childTnLst>
                                    <p:anim calcmode="lin" valueType="num">
                                      <p:cBhvr additive="base">
                                        <p:cTn id="208" dur="500"/>
                                        <p:tgtEl>
                                          <p:spTgt spid="70"/>
                                        </p:tgtEl>
                                        <p:attrNameLst>
                                          <p:attrName>ppt_x</p:attrName>
                                        </p:attrNameLst>
                                      </p:cBhvr>
                                      <p:tavLst>
                                        <p:tav tm="0">
                                          <p:val>
                                            <p:strVal val="ppt_x"/>
                                          </p:val>
                                        </p:tav>
                                        <p:tav tm="100000">
                                          <p:val>
                                            <p:strVal val="0-ppt_w/2"/>
                                          </p:val>
                                        </p:tav>
                                      </p:tavLst>
                                    </p:anim>
                                    <p:anim calcmode="lin" valueType="num">
                                      <p:cBhvr additive="base">
                                        <p:cTn id="209" dur="500"/>
                                        <p:tgtEl>
                                          <p:spTgt spid="70"/>
                                        </p:tgtEl>
                                        <p:attrNameLst>
                                          <p:attrName>ppt_y</p:attrName>
                                        </p:attrNameLst>
                                      </p:cBhvr>
                                      <p:tavLst>
                                        <p:tav tm="0">
                                          <p:val>
                                            <p:strVal val="ppt_y"/>
                                          </p:val>
                                        </p:tav>
                                        <p:tav tm="100000">
                                          <p:val>
                                            <p:strVal val="ppt_y"/>
                                          </p:val>
                                        </p:tav>
                                      </p:tavLst>
                                    </p:anim>
                                    <p:set>
                                      <p:cBhvr>
                                        <p:cTn id="210" dur="1" fill="hold">
                                          <p:stCondLst>
                                            <p:cond delay="499"/>
                                          </p:stCondLst>
                                        </p:cTn>
                                        <p:tgtEl>
                                          <p:spTgt spid="70"/>
                                        </p:tgtEl>
                                        <p:attrNameLst>
                                          <p:attrName>style.visibility</p:attrName>
                                        </p:attrNameLst>
                                      </p:cBhvr>
                                      <p:to>
                                        <p:strVal val="hidden"/>
                                      </p:to>
                                    </p:set>
                                  </p:childTnLst>
                                </p:cTn>
                              </p:par>
                              <p:par>
                                <p:cTn id="211" presetID="2" presetClass="exit" presetSubtype="8" fill="hold" nodeType="withEffect">
                                  <p:stCondLst>
                                    <p:cond delay="0"/>
                                  </p:stCondLst>
                                  <p:childTnLst>
                                    <p:anim calcmode="lin" valueType="num">
                                      <p:cBhvr additive="base">
                                        <p:cTn id="212" dur="500"/>
                                        <p:tgtEl>
                                          <p:spTgt spid="72"/>
                                        </p:tgtEl>
                                        <p:attrNameLst>
                                          <p:attrName>ppt_x</p:attrName>
                                        </p:attrNameLst>
                                      </p:cBhvr>
                                      <p:tavLst>
                                        <p:tav tm="0">
                                          <p:val>
                                            <p:strVal val="ppt_x"/>
                                          </p:val>
                                        </p:tav>
                                        <p:tav tm="100000">
                                          <p:val>
                                            <p:strVal val="0-ppt_w/2"/>
                                          </p:val>
                                        </p:tav>
                                      </p:tavLst>
                                    </p:anim>
                                    <p:anim calcmode="lin" valueType="num">
                                      <p:cBhvr additive="base">
                                        <p:cTn id="213" dur="500"/>
                                        <p:tgtEl>
                                          <p:spTgt spid="72"/>
                                        </p:tgtEl>
                                        <p:attrNameLst>
                                          <p:attrName>ppt_y</p:attrName>
                                        </p:attrNameLst>
                                      </p:cBhvr>
                                      <p:tavLst>
                                        <p:tav tm="0">
                                          <p:val>
                                            <p:strVal val="ppt_y"/>
                                          </p:val>
                                        </p:tav>
                                        <p:tav tm="100000">
                                          <p:val>
                                            <p:strVal val="ppt_y"/>
                                          </p:val>
                                        </p:tav>
                                      </p:tavLst>
                                    </p:anim>
                                    <p:set>
                                      <p:cBhvr>
                                        <p:cTn id="214" dur="1" fill="hold">
                                          <p:stCondLst>
                                            <p:cond delay="499"/>
                                          </p:stCondLst>
                                        </p:cTn>
                                        <p:tgtEl>
                                          <p:spTgt spid="72"/>
                                        </p:tgtEl>
                                        <p:attrNameLst>
                                          <p:attrName>style.visibility</p:attrName>
                                        </p:attrNameLst>
                                      </p:cBhvr>
                                      <p:to>
                                        <p:strVal val="hidden"/>
                                      </p:to>
                                    </p:set>
                                  </p:childTnLst>
                                </p:cTn>
                              </p:par>
                              <p:par>
                                <p:cTn id="215" presetID="2" presetClass="entr" presetSubtype="2" fill="hold" grpId="0" nodeType="withEffect">
                                  <p:stCondLst>
                                    <p:cond delay="0"/>
                                  </p:stCondLst>
                                  <p:childTnLst>
                                    <p:set>
                                      <p:cBhvr>
                                        <p:cTn id="216" dur="1" fill="hold">
                                          <p:stCondLst>
                                            <p:cond delay="0"/>
                                          </p:stCondLst>
                                        </p:cTn>
                                        <p:tgtEl>
                                          <p:spTgt spid="73"/>
                                        </p:tgtEl>
                                        <p:attrNameLst>
                                          <p:attrName>style.visibility</p:attrName>
                                        </p:attrNameLst>
                                      </p:cBhvr>
                                      <p:to>
                                        <p:strVal val="visible"/>
                                      </p:to>
                                    </p:set>
                                    <p:anim calcmode="lin" valueType="num">
                                      <p:cBhvr additive="base">
                                        <p:cTn id="217" dur="500" fill="hold"/>
                                        <p:tgtEl>
                                          <p:spTgt spid="73"/>
                                        </p:tgtEl>
                                        <p:attrNameLst>
                                          <p:attrName>ppt_x</p:attrName>
                                        </p:attrNameLst>
                                      </p:cBhvr>
                                      <p:tavLst>
                                        <p:tav tm="0">
                                          <p:val>
                                            <p:strVal val="1+#ppt_w/2"/>
                                          </p:val>
                                        </p:tav>
                                        <p:tav tm="100000">
                                          <p:val>
                                            <p:strVal val="#ppt_x"/>
                                          </p:val>
                                        </p:tav>
                                      </p:tavLst>
                                    </p:anim>
                                    <p:anim calcmode="lin" valueType="num">
                                      <p:cBhvr additive="base">
                                        <p:cTn id="218"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53" grpId="0" animBg="1"/>
      <p:bldP spid="53" grpId="1" animBg="1"/>
      <p:bldP spid="54" grpId="0" animBg="1"/>
      <p:bldP spid="54" grpId="1" animBg="1"/>
      <p:bldP spid="55" grpId="0" animBg="1"/>
      <p:bldP spid="55" grpId="1" animBg="1"/>
      <p:bldP spid="58" grpId="0" animBg="1"/>
      <p:bldP spid="58" grpId="1" animBg="1"/>
      <p:bldP spid="59" grpId="0" animBg="1"/>
      <p:bldP spid="59" grpId="1" animBg="1"/>
      <p:bldP spid="60" grpId="0" animBg="1"/>
      <p:bldP spid="60" grpId="1" animBg="1"/>
      <p:bldP spid="63" grpId="0" animBg="1"/>
      <p:bldP spid="63" grpId="1" animBg="1"/>
      <p:bldP spid="64" grpId="0" animBg="1"/>
      <p:bldP spid="64" grpId="1" animBg="1"/>
      <p:bldP spid="65" grpId="0" animBg="1"/>
      <p:bldP spid="65" grpId="1" animBg="1"/>
      <p:bldP spid="68" grpId="0" animBg="1"/>
      <p:bldP spid="68" grpId="1" animBg="1"/>
      <p:bldP spid="69" grpId="0" animBg="1"/>
      <p:bldP spid="69" grpId="1" animBg="1"/>
      <p:bldP spid="70" grpId="0" animBg="1"/>
      <p:bldP spid="70" grpId="1" animBg="1"/>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7E4CF-BAE3-F7E2-5005-40BBE67F4CF7}"/>
            </a:ext>
          </a:extLst>
        </p:cNvPr>
        <p:cNvGrpSpPr/>
        <p:nvPr/>
      </p:nvGrpSpPr>
      <p:grpSpPr>
        <a:xfrm>
          <a:off x="0" y="0"/>
          <a:ext cx="0" cy="0"/>
          <a:chOff x="0" y="0"/>
          <a:chExt cx="0" cy="0"/>
        </a:xfrm>
      </p:grpSpPr>
      <p:sp>
        <p:nvSpPr>
          <p:cNvPr id="15" name="矩形 14">
            <a:extLst>
              <a:ext uri="{FF2B5EF4-FFF2-40B4-BE49-F238E27FC236}">
                <a16:creationId xmlns:a16="http://schemas.microsoft.com/office/drawing/2014/main" id="{6487D5E8-503A-0CEB-082C-216CA2F4EF86}"/>
              </a:ext>
            </a:extLst>
          </p:cNvPr>
          <p:cNvSpPr/>
          <p:nvPr/>
        </p:nvSpPr>
        <p:spPr>
          <a:xfrm>
            <a:off x="336883" y="841450"/>
            <a:ext cx="13956634" cy="7019199"/>
          </a:xfrm>
          <a:custGeom>
            <a:avLst/>
            <a:gdLst>
              <a:gd name="connsiteX0" fmla="*/ 0 w 13956634"/>
              <a:gd name="connsiteY0" fmla="*/ 0 h 7019199"/>
              <a:gd name="connsiteX1" fmla="*/ 837398 w 13956634"/>
              <a:gd name="connsiteY1" fmla="*/ 0 h 7019199"/>
              <a:gd name="connsiteX2" fmla="*/ 1395663 w 13956634"/>
              <a:gd name="connsiteY2" fmla="*/ 0 h 7019199"/>
              <a:gd name="connsiteX3" fmla="*/ 1814362 w 13956634"/>
              <a:gd name="connsiteY3" fmla="*/ 0 h 7019199"/>
              <a:gd name="connsiteX4" fmla="*/ 2651760 w 13956634"/>
              <a:gd name="connsiteY4" fmla="*/ 0 h 7019199"/>
              <a:gd name="connsiteX5" fmla="*/ 3628725 w 13956634"/>
              <a:gd name="connsiteY5" fmla="*/ 0 h 7019199"/>
              <a:gd name="connsiteX6" fmla="*/ 4047424 w 13956634"/>
              <a:gd name="connsiteY6" fmla="*/ 0 h 7019199"/>
              <a:gd name="connsiteX7" fmla="*/ 4326557 w 13956634"/>
              <a:gd name="connsiteY7" fmla="*/ 0 h 7019199"/>
              <a:gd name="connsiteX8" fmla="*/ 4884822 w 13956634"/>
              <a:gd name="connsiteY8" fmla="*/ 0 h 7019199"/>
              <a:gd name="connsiteX9" fmla="*/ 5861786 w 13956634"/>
              <a:gd name="connsiteY9" fmla="*/ 0 h 7019199"/>
              <a:gd name="connsiteX10" fmla="*/ 6280485 w 13956634"/>
              <a:gd name="connsiteY10" fmla="*/ 0 h 7019199"/>
              <a:gd name="connsiteX11" fmla="*/ 7117883 w 13956634"/>
              <a:gd name="connsiteY11" fmla="*/ 0 h 7019199"/>
              <a:gd name="connsiteX12" fmla="*/ 7397016 w 13956634"/>
              <a:gd name="connsiteY12" fmla="*/ 0 h 7019199"/>
              <a:gd name="connsiteX13" fmla="*/ 8094848 w 13956634"/>
              <a:gd name="connsiteY13" fmla="*/ 0 h 7019199"/>
              <a:gd name="connsiteX14" fmla="*/ 8932246 w 13956634"/>
              <a:gd name="connsiteY14" fmla="*/ 0 h 7019199"/>
              <a:gd name="connsiteX15" fmla="*/ 9350945 w 13956634"/>
              <a:gd name="connsiteY15" fmla="*/ 0 h 7019199"/>
              <a:gd name="connsiteX16" fmla="*/ 10048776 w 13956634"/>
              <a:gd name="connsiteY16" fmla="*/ 0 h 7019199"/>
              <a:gd name="connsiteX17" fmla="*/ 10327909 w 13956634"/>
              <a:gd name="connsiteY17" fmla="*/ 0 h 7019199"/>
              <a:gd name="connsiteX18" fmla="*/ 11304874 w 13956634"/>
              <a:gd name="connsiteY18" fmla="*/ 0 h 7019199"/>
              <a:gd name="connsiteX19" fmla="*/ 11584006 w 13956634"/>
              <a:gd name="connsiteY19" fmla="*/ 0 h 7019199"/>
              <a:gd name="connsiteX20" fmla="*/ 12421404 w 13956634"/>
              <a:gd name="connsiteY20" fmla="*/ 0 h 7019199"/>
              <a:gd name="connsiteX21" fmla="*/ 13258802 w 13956634"/>
              <a:gd name="connsiteY21" fmla="*/ 0 h 7019199"/>
              <a:gd name="connsiteX22" fmla="*/ 13956634 w 13956634"/>
              <a:gd name="connsiteY22" fmla="*/ 0 h 7019199"/>
              <a:gd name="connsiteX23" fmla="*/ 13956634 w 13956634"/>
              <a:gd name="connsiteY23" fmla="*/ 567917 h 7019199"/>
              <a:gd name="connsiteX24" fmla="*/ 13956634 w 13956634"/>
              <a:gd name="connsiteY24" fmla="*/ 995450 h 7019199"/>
              <a:gd name="connsiteX25" fmla="*/ 13956634 w 13956634"/>
              <a:gd name="connsiteY25" fmla="*/ 1773943 h 7019199"/>
              <a:gd name="connsiteX26" fmla="*/ 13956634 w 13956634"/>
              <a:gd name="connsiteY26" fmla="*/ 2552436 h 7019199"/>
              <a:gd name="connsiteX27" fmla="*/ 13956634 w 13956634"/>
              <a:gd name="connsiteY27" fmla="*/ 3050161 h 7019199"/>
              <a:gd name="connsiteX28" fmla="*/ 13956634 w 13956634"/>
              <a:gd name="connsiteY28" fmla="*/ 3688270 h 7019199"/>
              <a:gd name="connsiteX29" fmla="*/ 13956634 w 13956634"/>
              <a:gd name="connsiteY29" fmla="*/ 4115803 h 7019199"/>
              <a:gd name="connsiteX30" fmla="*/ 13956634 w 13956634"/>
              <a:gd name="connsiteY30" fmla="*/ 4894296 h 7019199"/>
              <a:gd name="connsiteX31" fmla="*/ 13956634 w 13956634"/>
              <a:gd name="connsiteY31" fmla="*/ 5462213 h 7019199"/>
              <a:gd name="connsiteX32" fmla="*/ 13956634 w 13956634"/>
              <a:gd name="connsiteY32" fmla="*/ 6030130 h 7019199"/>
              <a:gd name="connsiteX33" fmla="*/ 13956634 w 13956634"/>
              <a:gd name="connsiteY33" fmla="*/ 7019199 h 7019199"/>
              <a:gd name="connsiteX34" fmla="*/ 13258802 w 13956634"/>
              <a:gd name="connsiteY34" fmla="*/ 7019199 h 7019199"/>
              <a:gd name="connsiteX35" fmla="*/ 12840103 w 13956634"/>
              <a:gd name="connsiteY35" fmla="*/ 7019199 h 7019199"/>
              <a:gd name="connsiteX36" fmla="*/ 11863139 w 13956634"/>
              <a:gd name="connsiteY36" fmla="*/ 7019199 h 7019199"/>
              <a:gd name="connsiteX37" fmla="*/ 10886175 w 13956634"/>
              <a:gd name="connsiteY37" fmla="*/ 7019199 h 7019199"/>
              <a:gd name="connsiteX38" fmla="*/ 10188343 w 13956634"/>
              <a:gd name="connsiteY38" fmla="*/ 7019199 h 7019199"/>
              <a:gd name="connsiteX39" fmla="*/ 9350945 w 13956634"/>
              <a:gd name="connsiteY39" fmla="*/ 7019199 h 7019199"/>
              <a:gd name="connsiteX40" fmla="*/ 8792679 w 13956634"/>
              <a:gd name="connsiteY40" fmla="*/ 7019199 h 7019199"/>
              <a:gd name="connsiteX41" fmla="*/ 8234414 w 13956634"/>
              <a:gd name="connsiteY41" fmla="*/ 7019199 h 7019199"/>
              <a:gd name="connsiteX42" fmla="*/ 7955281 w 13956634"/>
              <a:gd name="connsiteY42" fmla="*/ 7019199 h 7019199"/>
              <a:gd name="connsiteX43" fmla="*/ 7676149 w 13956634"/>
              <a:gd name="connsiteY43" fmla="*/ 7019199 h 7019199"/>
              <a:gd name="connsiteX44" fmla="*/ 6699184 w 13956634"/>
              <a:gd name="connsiteY44" fmla="*/ 7019199 h 7019199"/>
              <a:gd name="connsiteX45" fmla="*/ 6140919 w 13956634"/>
              <a:gd name="connsiteY45" fmla="*/ 7019199 h 7019199"/>
              <a:gd name="connsiteX46" fmla="*/ 5861786 w 13956634"/>
              <a:gd name="connsiteY46" fmla="*/ 7019199 h 7019199"/>
              <a:gd name="connsiteX47" fmla="*/ 5443087 w 13956634"/>
              <a:gd name="connsiteY47" fmla="*/ 7019199 h 7019199"/>
              <a:gd name="connsiteX48" fmla="*/ 4884822 w 13956634"/>
              <a:gd name="connsiteY48" fmla="*/ 7019199 h 7019199"/>
              <a:gd name="connsiteX49" fmla="*/ 4466123 w 13956634"/>
              <a:gd name="connsiteY49" fmla="*/ 7019199 h 7019199"/>
              <a:gd name="connsiteX50" fmla="*/ 4047424 w 13956634"/>
              <a:gd name="connsiteY50" fmla="*/ 7019199 h 7019199"/>
              <a:gd name="connsiteX51" fmla="*/ 3070459 w 13956634"/>
              <a:gd name="connsiteY51" fmla="*/ 7019199 h 7019199"/>
              <a:gd name="connsiteX52" fmla="*/ 2791327 w 13956634"/>
              <a:gd name="connsiteY52" fmla="*/ 7019199 h 7019199"/>
              <a:gd name="connsiteX53" fmla="*/ 2372628 w 13956634"/>
              <a:gd name="connsiteY53" fmla="*/ 7019199 h 7019199"/>
              <a:gd name="connsiteX54" fmla="*/ 1814362 w 13956634"/>
              <a:gd name="connsiteY54" fmla="*/ 7019199 h 7019199"/>
              <a:gd name="connsiteX55" fmla="*/ 1395663 w 13956634"/>
              <a:gd name="connsiteY55" fmla="*/ 7019199 h 7019199"/>
              <a:gd name="connsiteX56" fmla="*/ 0 w 13956634"/>
              <a:gd name="connsiteY56" fmla="*/ 7019199 h 7019199"/>
              <a:gd name="connsiteX57" fmla="*/ 0 w 13956634"/>
              <a:gd name="connsiteY57" fmla="*/ 6591666 h 7019199"/>
              <a:gd name="connsiteX58" fmla="*/ 0 w 13956634"/>
              <a:gd name="connsiteY58" fmla="*/ 5883365 h 7019199"/>
              <a:gd name="connsiteX59" fmla="*/ 0 w 13956634"/>
              <a:gd name="connsiteY59" fmla="*/ 5245256 h 7019199"/>
              <a:gd name="connsiteX60" fmla="*/ 0 w 13956634"/>
              <a:gd name="connsiteY60" fmla="*/ 4466763 h 7019199"/>
              <a:gd name="connsiteX61" fmla="*/ 0 w 13956634"/>
              <a:gd name="connsiteY61" fmla="*/ 3898846 h 7019199"/>
              <a:gd name="connsiteX62" fmla="*/ 0 w 13956634"/>
              <a:gd name="connsiteY62" fmla="*/ 3330929 h 7019199"/>
              <a:gd name="connsiteX63" fmla="*/ 0 w 13956634"/>
              <a:gd name="connsiteY63" fmla="*/ 2903396 h 7019199"/>
              <a:gd name="connsiteX64" fmla="*/ 0 w 13956634"/>
              <a:gd name="connsiteY64" fmla="*/ 2335479 h 7019199"/>
              <a:gd name="connsiteX65" fmla="*/ 0 w 13956634"/>
              <a:gd name="connsiteY65" fmla="*/ 1627178 h 7019199"/>
              <a:gd name="connsiteX66" fmla="*/ 0 w 13956634"/>
              <a:gd name="connsiteY66" fmla="*/ 918877 h 7019199"/>
              <a:gd name="connsiteX67" fmla="*/ 0 w 13956634"/>
              <a:gd name="connsiteY67" fmla="*/ 0 h 701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3956634" h="7019199" fill="none" extrusionOk="0">
                <a:moveTo>
                  <a:pt x="0" y="0"/>
                </a:moveTo>
                <a:cubicBezTo>
                  <a:pt x="410455" y="-36869"/>
                  <a:pt x="527007" y="1631"/>
                  <a:pt x="837398" y="0"/>
                </a:cubicBezTo>
                <a:cubicBezTo>
                  <a:pt x="1147789" y="-1631"/>
                  <a:pt x="1141314" y="-2280"/>
                  <a:pt x="1395663" y="0"/>
                </a:cubicBezTo>
                <a:cubicBezTo>
                  <a:pt x="1650013" y="2280"/>
                  <a:pt x="1612107" y="-17412"/>
                  <a:pt x="1814362" y="0"/>
                </a:cubicBezTo>
                <a:cubicBezTo>
                  <a:pt x="2016617" y="17412"/>
                  <a:pt x="2404730" y="16329"/>
                  <a:pt x="2651760" y="0"/>
                </a:cubicBezTo>
                <a:cubicBezTo>
                  <a:pt x="2898790" y="-16329"/>
                  <a:pt x="3185503" y="-45824"/>
                  <a:pt x="3628725" y="0"/>
                </a:cubicBezTo>
                <a:cubicBezTo>
                  <a:pt x="4071947" y="45824"/>
                  <a:pt x="3911261" y="13881"/>
                  <a:pt x="4047424" y="0"/>
                </a:cubicBezTo>
                <a:cubicBezTo>
                  <a:pt x="4183587" y="-13881"/>
                  <a:pt x="4187500" y="3143"/>
                  <a:pt x="4326557" y="0"/>
                </a:cubicBezTo>
                <a:cubicBezTo>
                  <a:pt x="4465614" y="-3143"/>
                  <a:pt x="4641957" y="17873"/>
                  <a:pt x="4884822" y="0"/>
                </a:cubicBezTo>
                <a:cubicBezTo>
                  <a:pt x="5127687" y="-17873"/>
                  <a:pt x="5486832" y="-2656"/>
                  <a:pt x="5861786" y="0"/>
                </a:cubicBezTo>
                <a:cubicBezTo>
                  <a:pt x="6236740" y="2656"/>
                  <a:pt x="6116391" y="-13762"/>
                  <a:pt x="6280485" y="0"/>
                </a:cubicBezTo>
                <a:cubicBezTo>
                  <a:pt x="6444579" y="13762"/>
                  <a:pt x="6792854" y="-10823"/>
                  <a:pt x="7117883" y="0"/>
                </a:cubicBezTo>
                <a:cubicBezTo>
                  <a:pt x="7442912" y="10823"/>
                  <a:pt x="7312464" y="-4061"/>
                  <a:pt x="7397016" y="0"/>
                </a:cubicBezTo>
                <a:cubicBezTo>
                  <a:pt x="7481568" y="4061"/>
                  <a:pt x="7954467" y="-34401"/>
                  <a:pt x="8094848" y="0"/>
                </a:cubicBezTo>
                <a:cubicBezTo>
                  <a:pt x="8235229" y="34401"/>
                  <a:pt x="8727219" y="-13997"/>
                  <a:pt x="8932246" y="0"/>
                </a:cubicBezTo>
                <a:cubicBezTo>
                  <a:pt x="9137273" y="13997"/>
                  <a:pt x="9180802" y="-7453"/>
                  <a:pt x="9350945" y="0"/>
                </a:cubicBezTo>
                <a:cubicBezTo>
                  <a:pt x="9521088" y="7453"/>
                  <a:pt x="9762358" y="-15058"/>
                  <a:pt x="10048776" y="0"/>
                </a:cubicBezTo>
                <a:cubicBezTo>
                  <a:pt x="10335194" y="15058"/>
                  <a:pt x="10189514" y="-10058"/>
                  <a:pt x="10327909" y="0"/>
                </a:cubicBezTo>
                <a:cubicBezTo>
                  <a:pt x="10466304" y="10058"/>
                  <a:pt x="10924813" y="4316"/>
                  <a:pt x="11304874" y="0"/>
                </a:cubicBezTo>
                <a:cubicBezTo>
                  <a:pt x="11684936" y="-4316"/>
                  <a:pt x="11519988" y="6872"/>
                  <a:pt x="11584006" y="0"/>
                </a:cubicBezTo>
                <a:cubicBezTo>
                  <a:pt x="11648024" y="-6872"/>
                  <a:pt x="12173642" y="38669"/>
                  <a:pt x="12421404" y="0"/>
                </a:cubicBezTo>
                <a:cubicBezTo>
                  <a:pt x="12669166" y="-38669"/>
                  <a:pt x="12938358" y="-22586"/>
                  <a:pt x="13258802" y="0"/>
                </a:cubicBezTo>
                <a:cubicBezTo>
                  <a:pt x="13579246" y="22586"/>
                  <a:pt x="13779009" y="-9377"/>
                  <a:pt x="13956634" y="0"/>
                </a:cubicBezTo>
                <a:cubicBezTo>
                  <a:pt x="13931000" y="241804"/>
                  <a:pt x="13967903" y="381057"/>
                  <a:pt x="13956634" y="567917"/>
                </a:cubicBezTo>
                <a:cubicBezTo>
                  <a:pt x="13945365" y="754777"/>
                  <a:pt x="13970952" y="801968"/>
                  <a:pt x="13956634" y="995450"/>
                </a:cubicBezTo>
                <a:cubicBezTo>
                  <a:pt x="13942316" y="1188932"/>
                  <a:pt x="13929034" y="1602173"/>
                  <a:pt x="13956634" y="1773943"/>
                </a:cubicBezTo>
                <a:cubicBezTo>
                  <a:pt x="13984234" y="1945713"/>
                  <a:pt x="13937110" y="2308256"/>
                  <a:pt x="13956634" y="2552436"/>
                </a:cubicBezTo>
                <a:cubicBezTo>
                  <a:pt x="13976158" y="2796616"/>
                  <a:pt x="13972732" y="2935963"/>
                  <a:pt x="13956634" y="3050161"/>
                </a:cubicBezTo>
                <a:cubicBezTo>
                  <a:pt x="13940536" y="3164360"/>
                  <a:pt x="13948987" y="3461254"/>
                  <a:pt x="13956634" y="3688270"/>
                </a:cubicBezTo>
                <a:cubicBezTo>
                  <a:pt x="13964281" y="3915286"/>
                  <a:pt x="13937247" y="3993870"/>
                  <a:pt x="13956634" y="4115803"/>
                </a:cubicBezTo>
                <a:cubicBezTo>
                  <a:pt x="13976021" y="4237736"/>
                  <a:pt x="13976603" y="4685091"/>
                  <a:pt x="13956634" y="4894296"/>
                </a:cubicBezTo>
                <a:cubicBezTo>
                  <a:pt x="13936665" y="5103501"/>
                  <a:pt x="13944999" y="5249337"/>
                  <a:pt x="13956634" y="5462213"/>
                </a:cubicBezTo>
                <a:cubicBezTo>
                  <a:pt x="13968269" y="5675089"/>
                  <a:pt x="13971506" y="5748258"/>
                  <a:pt x="13956634" y="6030130"/>
                </a:cubicBezTo>
                <a:cubicBezTo>
                  <a:pt x="13941762" y="6312002"/>
                  <a:pt x="13935367" y="6547455"/>
                  <a:pt x="13956634" y="7019199"/>
                </a:cubicBezTo>
                <a:cubicBezTo>
                  <a:pt x="13608442" y="7041543"/>
                  <a:pt x="13527072" y="7045099"/>
                  <a:pt x="13258802" y="7019199"/>
                </a:cubicBezTo>
                <a:cubicBezTo>
                  <a:pt x="12990532" y="6993299"/>
                  <a:pt x="13007850" y="7020309"/>
                  <a:pt x="12840103" y="7019199"/>
                </a:cubicBezTo>
                <a:cubicBezTo>
                  <a:pt x="12672356" y="7018089"/>
                  <a:pt x="12245376" y="7054186"/>
                  <a:pt x="11863139" y="7019199"/>
                </a:cubicBezTo>
                <a:cubicBezTo>
                  <a:pt x="11480902" y="6984212"/>
                  <a:pt x="11370178" y="7057896"/>
                  <a:pt x="10886175" y="7019199"/>
                </a:cubicBezTo>
                <a:cubicBezTo>
                  <a:pt x="10402172" y="6980502"/>
                  <a:pt x="10474170" y="7019991"/>
                  <a:pt x="10188343" y="7019199"/>
                </a:cubicBezTo>
                <a:cubicBezTo>
                  <a:pt x="9902516" y="7018407"/>
                  <a:pt x="9728002" y="7011738"/>
                  <a:pt x="9350945" y="7019199"/>
                </a:cubicBezTo>
                <a:cubicBezTo>
                  <a:pt x="8973888" y="7026660"/>
                  <a:pt x="9056713" y="7008927"/>
                  <a:pt x="8792679" y="7019199"/>
                </a:cubicBezTo>
                <a:cubicBezTo>
                  <a:pt x="8528645" y="7029471"/>
                  <a:pt x="8509169" y="7003799"/>
                  <a:pt x="8234414" y="7019199"/>
                </a:cubicBezTo>
                <a:cubicBezTo>
                  <a:pt x="7959659" y="7034599"/>
                  <a:pt x="8043245" y="7031908"/>
                  <a:pt x="7955281" y="7019199"/>
                </a:cubicBezTo>
                <a:cubicBezTo>
                  <a:pt x="7867317" y="7006490"/>
                  <a:pt x="7776889" y="7025187"/>
                  <a:pt x="7676149" y="7019199"/>
                </a:cubicBezTo>
                <a:cubicBezTo>
                  <a:pt x="7575409" y="7013211"/>
                  <a:pt x="7060040" y="6988498"/>
                  <a:pt x="6699184" y="7019199"/>
                </a:cubicBezTo>
                <a:cubicBezTo>
                  <a:pt x="6338329" y="7049900"/>
                  <a:pt x="6331371" y="6995320"/>
                  <a:pt x="6140919" y="7019199"/>
                </a:cubicBezTo>
                <a:cubicBezTo>
                  <a:pt x="5950468" y="7043078"/>
                  <a:pt x="5933870" y="7015049"/>
                  <a:pt x="5861786" y="7019199"/>
                </a:cubicBezTo>
                <a:cubicBezTo>
                  <a:pt x="5789702" y="7023349"/>
                  <a:pt x="5530238" y="7021388"/>
                  <a:pt x="5443087" y="7019199"/>
                </a:cubicBezTo>
                <a:cubicBezTo>
                  <a:pt x="5355936" y="7017010"/>
                  <a:pt x="5153658" y="7016236"/>
                  <a:pt x="4884822" y="7019199"/>
                </a:cubicBezTo>
                <a:cubicBezTo>
                  <a:pt x="4615987" y="7022162"/>
                  <a:pt x="4606153" y="7035149"/>
                  <a:pt x="4466123" y="7019199"/>
                </a:cubicBezTo>
                <a:cubicBezTo>
                  <a:pt x="4326093" y="7003249"/>
                  <a:pt x="4228433" y="7038829"/>
                  <a:pt x="4047424" y="7019199"/>
                </a:cubicBezTo>
                <a:cubicBezTo>
                  <a:pt x="3866415" y="6999569"/>
                  <a:pt x="3286703" y="7054195"/>
                  <a:pt x="3070459" y="7019199"/>
                </a:cubicBezTo>
                <a:cubicBezTo>
                  <a:pt x="2854216" y="6984203"/>
                  <a:pt x="2923856" y="7033031"/>
                  <a:pt x="2791327" y="7019199"/>
                </a:cubicBezTo>
                <a:cubicBezTo>
                  <a:pt x="2658798" y="7005367"/>
                  <a:pt x="2543821" y="6998992"/>
                  <a:pt x="2372628" y="7019199"/>
                </a:cubicBezTo>
                <a:cubicBezTo>
                  <a:pt x="2201435" y="7039406"/>
                  <a:pt x="2034958" y="7034382"/>
                  <a:pt x="1814362" y="7019199"/>
                </a:cubicBezTo>
                <a:cubicBezTo>
                  <a:pt x="1593766" y="7004016"/>
                  <a:pt x="1536751" y="7007695"/>
                  <a:pt x="1395663" y="7019199"/>
                </a:cubicBezTo>
                <a:cubicBezTo>
                  <a:pt x="1254575" y="7030703"/>
                  <a:pt x="626113" y="7081416"/>
                  <a:pt x="0" y="7019199"/>
                </a:cubicBezTo>
                <a:cubicBezTo>
                  <a:pt x="-431" y="6855687"/>
                  <a:pt x="-18439" y="6786173"/>
                  <a:pt x="0" y="6591666"/>
                </a:cubicBezTo>
                <a:cubicBezTo>
                  <a:pt x="18439" y="6397159"/>
                  <a:pt x="-19000" y="6122566"/>
                  <a:pt x="0" y="5883365"/>
                </a:cubicBezTo>
                <a:cubicBezTo>
                  <a:pt x="19000" y="5644164"/>
                  <a:pt x="-27292" y="5395797"/>
                  <a:pt x="0" y="5245256"/>
                </a:cubicBezTo>
                <a:cubicBezTo>
                  <a:pt x="27292" y="5094715"/>
                  <a:pt x="37257" y="4801091"/>
                  <a:pt x="0" y="4466763"/>
                </a:cubicBezTo>
                <a:cubicBezTo>
                  <a:pt x="-37257" y="4132435"/>
                  <a:pt x="-7348" y="4151271"/>
                  <a:pt x="0" y="3898846"/>
                </a:cubicBezTo>
                <a:cubicBezTo>
                  <a:pt x="7348" y="3646421"/>
                  <a:pt x="-22507" y="3569464"/>
                  <a:pt x="0" y="3330929"/>
                </a:cubicBezTo>
                <a:cubicBezTo>
                  <a:pt x="22507" y="3092394"/>
                  <a:pt x="17580" y="2989365"/>
                  <a:pt x="0" y="2903396"/>
                </a:cubicBezTo>
                <a:cubicBezTo>
                  <a:pt x="-17580" y="2817427"/>
                  <a:pt x="12498" y="2578494"/>
                  <a:pt x="0" y="2335479"/>
                </a:cubicBezTo>
                <a:cubicBezTo>
                  <a:pt x="-12498" y="2092464"/>
                  <a:pt x="25061" y="1947737"/>
                  <a:pt x="0" y="1627178"/>
                </a:cubicBezTo>
                <a:cubicBezTo>
                  <a:pt x="-25061" y="1306619"/>
                  <a:pt x="3092" y="1078522"/>
                  <a:pt x="0" y="918877"/>
                </a:cubicBezTo>
                <a:cubicBezTo>
                  <a:pt x="-3092" y="759232"/>
                  <a:pt x="-45827" y="240718"/>
                  <a:pt x="0" y="0"/>
                </a:cubicBezTo>
                <a:close/>
              </a:path>
              <a:path w="13956634" h="7019199" stroke="0" extrusionOk="0">
                <a:moveTo>
                  <a:pt x="0" y="0"/>
                </a:moveTo>
                <a:cubicBezTo>
                  <a:pt x="158790" y="16866"/>
                  <a:pt x="437873" y="-15862"/>
                  <a:pt x="558265" y="0"/>
                </a:cubicBezTo>
                <a:cubicBezTo>
                  <a:pt x="678657" y="15862"/>
                  <a:pt x="1066467" y="43243"/>
                  <a:pt x="1535230" y="0"/>
                </a:cubicBezTo>
                <a:cubicBezTo>
                  <a:pt x="2003994" y="-43243"/>
                  <a:pt x="2024663" y="16503"/>
                  <a:pt x="2372628" y="0"/>
                </a:cubicBezTo>
                <a:cubicBezTo>
                  <a:pt x="2720593" y="-16503"/>
                  <a:pt x="2667134" y="12729"/>
                  <a:pt x="2791327" y="0"/>
                </a:cubicBezTo>
                <a:cubicBezTo>
                  <a:pt x="2915520" y="-12729"/>
                  <a:pt x="3266394" y="3669"/>
                  <a:pt x="3489159" y="0"/>
                </a:cubicBezTo>
                <a:cubicBezTo>
                  <a:pt x="3711924" y="-3669"/>
                  <a:pt x="3661274" y="2199"/>
                  <a:pt x="3768291" y="0"/>
                </a:cubicBezTo>
                <a:cubicBezTo>
                  <a:pt x="3875308" y="-2199"/>
                  <a:pt x="3945044" y="13667"/>
                  <a:pt x="4047424" y="0"/>
                </a:cubicBezTo>
                <a:cubicBezTo>
                  <a:pt x="4149804" y="-13667"/>
                  <a:pt x="4630636" y="28888"/>
                  <a:pt x="5024388" y="0"/>
                </a:cubicBezTo>
                <a:cubicBezTo>
                  <a:pt x="5418140" y="-28888"/>
                  <a:pt x="5598052" y="-40194"/>
                  <a:pt x="5861786" y="0"/>
                </a:cubicBezTo>
                <a:cubicBezTo>
                  <a:pt x="6125520" y="40194"/>
                  <a:pt x="6015071" y="4705"/>
                  <a:pt x="6140919" y="0"/>
                </a:cubicBezTo>
                <a:cubicBezTo>
                  <a:pt x="6266767" y="-4705"/>
                  <a:pt x="6703052" y="46143"/>
                  <a:pt x="7117883" y="0"/>
                </a:cubicBezTo>
                <a:cubicBezTo>
                  <a:pt x="7532714" y="-46143"/>
                  <a:pt x="7672537" y="-19564"/>
                  <a:pt x="7815715" y="0"/>
                </a:cubicBezTo>
                <a:cubicBezTo>
                  <a:pt x="7958893" y="19564"/>
                  <a:pt x="8346578" y="23528"/>
                  <a:pt x="8513547" y="0"/>
                </a:cubicBezTo>
                <a:cubicBezTo>
                  <a:pt x="8680516" y="-23528"/>
                  <a:pt x="9035047" y="-19486"/>
                  <a:pt x="9211378" y="0"/>
                </a:cubicBezTo>
                <a:cubicBezTo>
                  <a:pt x="9387709" y="19486"/>
                  <a:pt x="9818564" y="-13169"/>
                  <a:pt x="10188343" y="0"/>
                </a:cubicBezTo>
                <a:cubicBezTo>
                  <a:pt x="10558122" y="13169"/>
                  <a:pt x="10336506" y="6488"/>
                  <a:pt x="10467476" y="0"/>
                </a:cubicBezTo>
                <a:cubicBezTo>
                  <a:pt x="10598446" y="-6488"/>
                  <a:pt x="10990576" y="-8610"/>
                  <a:pt x="11165307" y="0"/>
                </a:cubicBezTo>
                <a:cubicBezTo>
                  <a:pt x="11340038" y="8610"/>
                  <a:pt x="11376865" y="-6082"/>
                  <a:pt x="11584006" y="0"/>
                </a:cubicBezTo>
                <a:cubicBezTo>
                  <a:pt x="11791147" y="6082"/>
                  <a:pt x="11820816" y="-715"/>
                  <a:pt x="12002705" y="0"/>
                </a:cubicBezTo>
                <a:cubicBezTo>
                  <a:pt x="12184594" y="715"/>
                  <a:pt x="12542953" y="-40059"/>
                  <a:pt x="12840103" y="0"/>
                </a:cubicBezTo>
                <a:cubicBezTo>
                  <a:pt x="13137253" y="40059"/>
                  <a:pt x="13047626" y="12199"/>
                  <a:pt x="13119236" y="0"/>
                </a:cubicBezTo>
                <a:cubicBezTo>
                  <a:pt x="13190846" y="-12199"/>
                  <a:pt x="13760662" y="-27870"/>
                  <a:pt x="13956634" y="0"/>
                </a:cubicBezTo>
                <a:cubicBezTo>
                  <a:pt x="13925796" y="315589"/>
                  <a:pt x="13949645" y="390364"/>
                  <a:pt x="13956634" y="708301"/>
                </a:cubicBezTo>
                <a:cubicBezTo>
                  <a:pt x="13963623" y="1026238"/>
                  <a:pt x="13969407" y="1046817"/>
                  <a:pt x="13956634" y="1135834"/>
                </a:cubicBezTo>
                <a:cubicBezTo>
                  <a:pt x="13943861" y="1224851"/>
                  <a:pt x="13987892" y="1517991"/>
                  <a:pt x="13956634" y="1844135"/>
                </a:cubicBezTo>
                <a:cubicBezTo>
                  <a:pt x="13925376" y="2170279"/>
                  <a:pt x="13986414" y="2286949"/>
                  <a:pt x="13956634" y="2622628"/>
                </a:cubicBezTo>
                <a:cubicBezTo>
                  <a:pt x="13926854" y="2958307"/>
                  <a:pt x="13949058" y="2858013"/>
                  <a:pt x="13956634" y="3050161"/>
                </a:cubicBezTo>
                <a:cubicBezTo>
                  <a:pt x="13964210" y="3242309"/>
                  <a:pt x="13930123" y="3460560"/>
                  <a:pt x="13956634" y="3618078"/>
                </a:cubicBezTo>
                <a:cubicBezTo>
                  <a:pt x="13983145" y="3775596"/>
                  <a:pt x="13967954" y="3939170"/>
                  <a:pt x="13956634" y="4256187"/>
                </a:cubicBezTo>
                <a:cubicBezTo>
                  <a:pt x="13945314" y="4573204"/>
                  <a:pt x="13970011" y="4513799"/>
                  <a:pt x="13956634" y="4753912"/>
                </a:cubicBezTo>
                <a:cubicBezTo>
                  <a:pt x="13943257" y="4994025"/>
                  <a:pt x="13958699" y="5105713"/>
                  <a:pt x="13956634" y="5321829"/>
                </a:cubicBezTo>
                <a:cubicBezTo>
                  <a:pt x="13954569" y="5537945"/>
                  <a:pt x="13924393" y="5849977"/>
                  <a:pt x="13956634" y="6100322"/>
                </a:cubicBezTo>
                <a:cubicBezTo>
                  <a:pt x="13988875" y="6350667"/>
                  <a:pt x="13924558" y="6801418"/>
                  <a:pt x="13956634" y="7019199"/>
                </a:cubicBezTo>
                <a:cubicBezTo>
                  <a:pt x="13763867" y="6992569"/>
                  <a:pt x="13598458" y="7001166"/>
                  <a:pt x="13398369" y="7019199"/>
                </a:cubicBezTo>
                <a:cubicBezTo>
                  <a:pt x="13198280" y="7037232"/>
                  <a:pt x="12863660" y="7003623"/>
                  <a:pt x="12700537" y="7019199"/>
                </a:cubicBezTo>
                <a:cubicBezTo>
                  <a:pt x="12537414" y="7034775"/>
                  <a:pt x="12077043" y="7045874"/>
                  <a:pt x="11723573" y="7019199"/>
                </a:cubicBezTo>
                <a:cubicBezTo>
                  <a:pt x="11370103" y="6992524"/>
                  <a:pt x="11342499" y="7002390"/>
                  <a:pt x="11025741" y="7019199"/>
                </a:cubicBezTo>
                <a:cubicBezTo>
                  <a:pt x="10708983" y="7036008"/>
                  <a:pt x="10592540" y="6978220"/>
                  <a:pt x="10188343" y="7019199"/>
                </a:cubicBezTo>
                <a:cubicBezTo>
                  <a:pt x="9784146" y="7060178"/>
                  <a:pt x="9793092" y="7019620"/>
                  <a:pt x="9490511" y="7019199"/>
                </a:cubicBezTo>
                <a:cubicBezTo>
                  <a:pt x="9187930" y="7018778"/>
                  <a:pt x="9028320" y="7005763"/>
                  <a:pt x="8792679" y="7019199"/>
                </a:cubicBezTo>
                <a:cubicBezTo>
                  <a:pt x="8557038" y="7032635"/>
                  <a:pt x="8258433" y="7013904"/>
                  <a:pt x="7955281" y="7019199"/>
                </a:cubicBezTo>
                <a:cubicBezTo>
                  <a:pt x="7652129" y="7024494"/>
                  <a:pt x="7300377" y="6994206"/>
                  <a:pt x="6978317" y="7019199"/>
                </a:cubicBezTo>
                <a:cubicBezTo>
                  <a:pt x="6656257" y="7044192"/>
                  <a:pt x="6663487" y="7039071"/>
                  <a:pt x="6559618" y="7019199"/>
                </a:cubicBezTo>
                <a:cubicBezTo>
                  <a:pt x="6455749" y="6999327"/>
                  <a:pt x="6235442" y="7029073"/>
                  <a:pt x="6001353" y="7019199"/>
                </a:cubicBezTo>
                <a:cubicBezTo>
                  <a:pt x="5767264" y="7009325"/>
                  <a:pt x="5648985" y="7009604"/>
                  <a:pt x="5443087" y="7019199"/>
                </a:cubicBezTo>
                <a:cubicBezTo>
                  <a:pt x="5237189" y="7028794"/>
                  <a:pt x="5075223" y="7032442"/>
                  <a:pt x="4884822" y="7019199"/>
                </a:cubicBezTo>
                <a:cubicBezTo>
                  <a:pt x="4694421" y="7005956"/>
                  <a:pt x="4465737" y="7022166"/>
                  <a:pt x="4326557" y="7019199"/>
                </a:cubicBezTo>
                <a:cubicBezTo>
                  <a:pt x="4187378" y="7016232"/>
                  <a:pt x="3833645" y="6982035"/>
                  <a:pt x="3349592" y="7019199"/>
                </a:cubicBezTo>
                <a:cubicBezTo>
                  <a:pt x="2865540" y="7056363"/>
                  <a:pt x="2995458" y="7005875"/>
                  <a:pt x="2791327" y="7019199"/>
                </a:cubicBezTo>
                <a:cubicBezTo>
                  <a:pt x="2587197" y="7032523"/>
                  <a:pt x="2228840" y="7023241"/>
                  <a:pt x="1814362" y="7019199"/>
                </a:cubicBezTo>
                <a:cubicBezTo>
                  <a:pt x="1399884" y="7015157"/>
                  <a:pt x="1464451" y="7005542"/>
                  <a:pt x="1116531" y="7019199"/>
                </a:cubicBezTo>
                <a:cubicBezTo>
                  <a:pt x="768611" y="7032856"/>
                  <a:pt x="302150" y="7063474"/>
                  <a:pt x="0" y="7019199"/>
                </a:cubicBezTo>
                <a:cubicBezTo>
                  <a:pt x="-15313" y="6890309"/>
                  <a:pt x="12281" y="6782814"/>
                  <a:pt x="0" y="6591666"/>
                </a:cubicBezTo>
                <a:cubicBezTo>
                  <a:pt x="-12281" y="6400518"/>
                  <a:pt x="-16618" y="6284309"/>
                  <a:pt x="0" y="6164133"/>
                </a:cubicBezTo>
                <a:cubicBezTo>
                  <a:pt x="16618" y="6043957"/>
                  <a:pt x="18731" y="5637676"/>
                  <a:pt x="0" y="5455832"/>
                </a:cubicBezTo>
                <a:cubicBezTo>
                  <a:pt x="-18731" y="5273988"/>
                  <a:pt x="33685" y="5037314"/>
                  <a:pt x="0" y="4747531"/>
                </a:cubicBezTo>
                <a:cubicBezTo>
                  <a:pt x="-33685" y="4457748"/>
                  <a:pt x="14112" y="4341107"/>
                  <a:pt x="0" y="4039230"/>
                </a:cubicBezTo>
                <a:cubicBezTo>
                  <a:pt x="-14112" y="3737353"/>
                  <a:pt x="-28013" y="3677009"/>
                  <a:pt x="0" y="3330929"/>
                </a:cubicBezTo>
                <a:cubicBezTo>
                  <a:pt x="28013" y="2984849"/>
                  <a:pt x="-13134" y="2786645"/>
                  <a:pt x="0" y="2622628"/>
                </a:cubicBezTo>
                <a:cubicBezTo>
                  <a:pt x="13134" y="2458611"/>
                  <a:pt x="-16380" y="2295623"/>
                  <a:pt x="0" y="2124903"/>
                </a:cubicBezTo>
                <a:cubicBezTo>
                  <a:pt x="16380" y="1954184"/>
                  <a:pt x="12383" y="1817873"/>
                  <a:pt x="0" y="1697370"/>
                </a:cubicBezTo>
                <a:cubicBezTo>
                  <a:pt x="-12383" y="1576867"/>
                  <a:pt x="-24593" y="1387022"/>
                  <a:pt x="0" y="1199645"/>
                </a:cubicBezTo>
                <a:cubicBezTo>
                  <a:pt x="24593" y="1012268"/>
                  <a:pt x="-22591" y="881670"/>
                  <a:pt x="0" y="631728"/>
                </a:cubicBezTo>
                <a:cubicBezTo>
                  <a:pt x="22591" y="381786"/>
                  <a:pt x="-16599" y="152902"/>
                  <a:pt x="0" y="0"/>
                </a:cubicBezTo>
                <a:close/>
              </a:path>
            </a:pathLst>
          </a:custGeom>
          <a:ln w="28575">
            <a:extLst>
              <a:ext uri="{C807C97D-BFC1-408E-A445-0C87EB9F89A2}">
                <ask:lineSketchStyleProps xmlns:ask="http://schemas.microsoft.com/office/drawing/2018/sketchyshapes" sd="716581351">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 name="图形">
            <a:extLst>
              <a:ext uri="{FF2B5EF4-FFF2-40B4-BE49-F238E27FC236}">
                <a16:creationId xmlns:a16="http://schemas.microsoft.com/office/drawing/2014/main" id="{89666FBB-C049-77F5-7370-8C116A7F34ED}"/>
              </a:ext>
            </a:extLst>
          </p:cNvPr>
          <p:cNvSpPr/>
          <p:nvPr>
            <p:custDataLst>
              <p:tags r:id="rId1"/>
            </p:custDataLst>
          </p:nvPr>
        </p:nvSpPr>
        <p:spPr>
          <a:xfrm>
            <a:off x="-609373" y="379786"/>
            <a:ext cx="4940909"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dirty="0">
                <a:solidFill>
                  <a:srgbClr val="FFFFFF"/>
                </a:solidFill>
                <a:latin typeface="Calibri"/>
                <a:ea typeface="標楷體"/>
                <a:cs typeface="Calibri"/>
              </a:rPr>
              <a:t>系統構思</a:t>
            </a:r>
            <a:endParaRPr lang="zh-TW" sz="4800" b="1" dirty="0">
              <a:solidFill>
                <a:srgbClr val="FFFFFF"/>
              </a:solidFill>
              <a:latin typeface="Calibri"/>
              <a:ea typeface="標楷體"/>
              <a:cs typeface="Calibri"/>
            </a:endParaRPr>
          </a:p>
        </p:txBody>
      </p:sp>
      <p:sp>
        <p:nvSpPr>
          <p:cNvPr id="6" name="文字方塊 5">
            <a:extLst>
              <a:ext uri="{FF2B5EF4-FFF2-40B4-BE49-F238E27FC236}">
                <a16:creationId xmlns:a16="http://schemas.microsoft.com/office/drawing/2014/main" id="{D0B973F5-83B1-C4F0-959C-0DF13CFDD64A}"/>
              </a:ext>
            </a:extLst>
          </p:cNvPr>
          <p:cNvSpPr txBox="1"/>
          <p:nvPr/>
        </p:nvSpPr>
        <p:spPr>
          <a:xfrm>
            <a:off x="753979" y="5213362"/>
            <a:ext cx="10906691" cy="1689117"/>
          </a:xfrm>
          <a:prstGeom prst="rect">
            <a:avLst/>
          </a:prstGeom>
          <a:noFill/>
        </p:spPr>
        <p:txBody>
          <a:bodyPr wrap="square">
            <a:spAutoFit/>
          </a:bodyPr>
          <a:lstStyle/>
          <a:p>
            <a:pPr>
              <a:lnSpc>
                <a:spcPct val="150000"/>
              </a:lnSpc>
            </a:pP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開發一套基於網頁平台之輔助診斷系統</a:t>
            </a:r>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457200" indent="-457200">
              <a:lnSpc>
                <a:spcPct val="150000"/>
              </a:lnSpc>
              <a:buFont typeface="Arial" panose="020B0604020202020204" pitchFamily="34" charset="0"/>
              <a:buChar char="•"/>
            </a:pP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提供醫師便利的操作介面</a:t>
            </a:r>
            <a:endPar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457200" indent="-457200">
              <a:lnSpc>
                <a:spcPct val="150000"/>
              </a:lnSpc>
              <a:buFont typeface="Arial" panose="020B0604020202020204" pitchFamily="34" charset="0"/>
              <a:buChar char="•"/>
            </a:pP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辨識模型進行分類分析</a:t>
            </a:r>
            <a:endPar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07557F61-D8C8-0E46-103F-CA857603D08C}"/>
              </a:ext>
            </a:extLst>
          </p:cNvPr>
          <p:cNvSpPr txBox="1"/>
          <p:nvPr/>
        </p:nvSpPr>
        <p:spPr>
          <a:xfrm>
            <a:off x="6207324" y="5767360"/>
            <a:ext cx="7940842" cy="1135119"/>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回傳</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DR </a:t>
            </a: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分級</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457200" indent="-457200">
              <a:lnSpc>
                <a:spcPct val="150000"/>
              </a:lnSpc>
              <a:buFont typeface="Arial" panose="020B0604020202020204" pitchFamily="34" charset="0"/>
              <a:buChar char="•"/>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快速判斷病變程度</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矩形 12">
            <a:extLst>
              <a:ext uri="{FF2B5EF4-FFF2-40B4-BE49-F238E27FC236}">
                <a16:creationId xmlns:a16="http://schemas.microsoft.com/office/drawing/2014/main" id="{CD963018-BFEB-B41C-4D49-47A9456DCEEC}"/>
              </a:ext>
            </a:extLst>
          </p:cNvPr>
          <p:cNvSpPr/>
          <p:nvPr/>
        </p:nvSpPr>
        <p:spPr>
          <a:xfrm>
            <a:off x="-281355" y="4864633"/>
            <a:ext cx="10264451" cy="2534352"/>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6BBF9203-772C-4ECD-9257-5E11006BB1AF}"/>
              </a:ext>
            </a:extLst>
          </p:cNvPr>
          <p:cNvPicPr>
            <a:picLocks noChangeAspect="1"/>
          </p:cNvPicPr>
          <p:nvPr/>
        </p:nvPicPr>
        <p:blipFill>
          <a:blip r:embed="rId4"/>
          <a:stretch>
            <a:fillRect/>
          </a:stretch>
        </p:blipFill>
        <p:spPr>
          <a:xfrm>
            <a:off x="3689007" y="1515341"/>
            <a:ext cx="10218475" cy="2989850"/>
          </a:xfrm>
          <a:prstGeom prst="rect">
            <a:avLst/>
          </a:prstGeom>
        </p:spPr>
      </p:pic>
    </p:spTree>
    <p:extLst>
      <p:ext uri="{BB962C8B-B14F-4D97-AF65-F5344CB8AC3E}">
        <p14:creationId xmlns:p14="http://schemas.microsoft.com/office/powerpoint/2010/main" val="90596655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8535691-71A3-4F6B-8E7A-82683D800971}"/>
              </a:ext>
            </a:extLst>
          </p:cNvPr>
          <p:cNvPicPr>
            <a:picLocks noChangeAspect="1"/>
          </p:cNvPicPr>
          <p:nvPr/>
        </p:nvPicPr>
        <p:blipFill rotWithShape="1">
          <a:blip r:embed="rId2"/>
          <a:srcRect l="54" t="496" r="10416"/>
          <a:stretch/>
        </p:blipFill>
        <p:spPr>
          <a:xfrm>
            <a:off x="1469983" y="-127321"/>
            <a:ext cx="13588679" cy="8229600"/>
          </a:xfrm>
          <a:prstGeom prst="rect">
            <a:avLst/>
          </a:prstGeom>
        </p:spPr>
      </p:pic>
      <p:sp>
        <p:nvSpPr>
          <p:cNvPr id="3" name="文字方塊 2">
            <a:extLst>
              <a:ext uri="{FF2B5EF4-FFF2-40B4-BE49-F238E27FC236}">
                <a16:creationId xmlns:a16="http://schemas.microsoft.com/office/drawing/2014/main" id="{DF2CAFD0-F3D3-4AEC-A843-C1ED65722E2D}"/>
              </a:ext>
            </a:extLst>
          </p:cNvPr>
          <p:cNvSpPr txBox="1"/>
          <p:nvPr/>
        </p:nvSpPr>
        <p:spPr>
          <a:xfrm>
            <a:off x="4805686" y="3290648"/>
            <a:ext cx="703862" cy="1200329"/>
          </a:xfrm>
          <a:prstGeom prst="rect">
            <a:avLst/>
          </a:prstGeom>
          <a:noFill/>
        </p:spPr>
        <p:txBody>
          <a:bodyPr wrap="square" rtlCol="0">
            <a:spAutoFit/>
          </a:bodyPr>
          <a:lstStyle/>
          <a:p>
            <a:r>
              <a:rPr lang="en-US" altLang="zh-TW" sz="7200" dirty="0">
                <a:solidFill>
                  <a:schemeClr val="accent1">
                    <a:lumMod val="50000"/>
                  </a:schemeClr>
                </a:solidFill>
                <a:latin typeface="華康硬黑體W7外字集" panose="020B0709000000000000" pitchFamily="49" charset="-120"/>
                <a:ea typeface="華康硬黑體W7外字集" panose="020B0709000000000000" pitchFamily="49" charset="-120"/>
              </a:rPr>
              <a:t>2</a:t>
            </a:r>
            <a:r>
              <a:rPr lang="en-US" altLang="zh-TW" sz="7200" dirty="0">
                <a:solidFill>
                  <a:schemeClr val="accent1">
                    <a:lumMod val="50000"/>
                  </a:schemeClr>
                </a:solidFill>
                <a:latin typeface="華康談楷體W5" panose="03000509000000000000" pitchFamily="65" charset="-120"/>
                <a:ea typeface="華康談楷體W5" panose="03000509000000000000" pitchFamily="65" charset="-120"/>
              </a:rPr>
              <a:t>.</a:t>
            </a:r>
          </a:p>
        </p:txBody>
      </p:sp>
      <p:sp>
        <p:nvSpPr>
          <p:cNvPr id="5" name="文字方塊 4">
            <a:extLst>
              <a:ext uri="{FF2B5EF4-FFF2-40B4-BE49-F238E27FC236}">
                <a16:creationId xmlns:a16="http://schemas.microsoft.com/office/drawing/2014/main" id="{31D5B3DB-A13D-4D90-85C3-AE9DC3361C6C}"/>
              </a:ext>
            </a:extLst>
          </p:cNvPr>
          <p:cNvSpPr txBox="1"/>
          <p:nvPr/>
        </p:nvSpPr>
        <p:spPr>
          <a:xfrm>
            <a:off x="6279263" y="3242628"/>
            <a:ext cx="4004842" cy="1200329"/>
          </a:xfrm>
          <a:prstGeom prst="rect">
            <a:avLst/>
          </a:prstGeom>
          <a:noFill/>
        </p:spPr>
        <p:txBody>
          <a:bodyPr wrap="square">
            <a:spAutoFit/>
          </a:bodyPr>
          <a:lstStyle/>
          <a:p>
            <a:pPr algn="ctr"/>
            <a:r>
              <a:rPr lang="zh-TW" altLang="en-US" sz="72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華康談楷體W5" panose="03000509000000000000" pitchFamily="65" charset="-120"/>
                <a:ea typeface="華康談楷體W5" panose="03000509000000000000" pitchFamily="65" charset="-120"/>
                <a:cs typeface="Calibri" panose="020F0502020204030204"/>
              </a:rPr>
              <a:t>系統設計</a:t>
            </a:r>
            <a:endParaRPr lang="zh-TW" altLang="zh-TW" sz="72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華康談楷體W5" panose="03000509000000000000" pitchFamily="65" charset="-120"/>
              <a:ea typeface="華康談楷體W5" panose="03000509000000000000" pitchFamily="65" charset="-120"/>
              <a:cs typeface="Calibri" panose="020F0502020204030204"/>
            </a:endParaRPr>
          </a:p>
        </p:txBody>
      </p:sp>
      <p:pic>
        <p:nvPicPr>
          <p:cNvPr id="7" name="圖片 6">
            <a:extLst>
              <a:ext uri="{FF2B5EF4-FFF2-40B4-BE49-F238E27FC236}">
                <a16:creationId xmlns:a16="http://schemas.microsoft.com/office/drawing/2014/main" id="{B3342F75-FAFB-40D7-A623-394344CDD0EC}"/>
              </a:ext>
            </a:extLst>
          </p:cNvPr>
          <p:cNvPicPr>
            <a:picLocks noChangeAspect="1"/>
          </p:cNvPicPr>
          <p:nvPr/>
        </p:nvPicPr>
        <p:blipFill>
          <a:blip r:embed="rId3"/>
          <a:stretch>
            <a:fillRect/>
          </a:stretch>
        </p:blipFill>
        <p:spPr>
          <a:xfrm>
            <a:off x="-112024" y="-127320"/>
            <a:ext cx="1991003" cy="8229600"/>
          </a:xfrm>
          <a:prstGeom prst="rect">
            <a:avLst/>
          </a:prstGeom>
        </p:spPr>
      </p:pic>
      <p:pic>
        <p:nvPicPr>
          <p:cNvPr id="9" name="圖片 8">
            <a:extLst>
              <a:ext uri="{FF2B5EF4-FFF2-40B4-BE49-F238E27FC236}">
                <a16:creationId xmlns:a16="http://schemas.microsoft.com/office/drawing/2014/main" id="{786563A1-6A79-4AFA-A4D5-59398C8D47C6}"/>
              </a:ext>
            </a:extLst>
          </p:cNvPr>
          <p:cNvPicPr>
            <a:picLocks noChangeAspect="1"/>
          </p:cNvPicPr>
          <p:nvPr/>
        </p:nvPicPr>
        <p:blipFill>
          <a:blip r:embed="rId4"/>
          <a:stretch>
            <a:fillRect/>
          </a:stretch>
        </p:blipFill>
        <p:spPr>
          <a:xfrm>
            <a:off x="-100449" y="6931972"/>
            <a:ext cx="14754000" cy="1297628"/>
          </a:xfrm>
          <a:prstGeom prst="rect">
            <a:avLst/>
          </a:prstGeom>
        </p:spPr>
      </p:pic>
      <p:cxnSp>
        <p:nvCxnSpPr>
          <p:cNvPr id="6" name="直線接點 5">
            <a:extLst>
              <a:ext uri="{FF2B5EF4-FFF2-40B4-BE49-F238E27FC236}">
                <a16:creationId xmlns:a16="http://schemas.microsoft.com/office/drawing/2014/main" id="{81C615C7-9C47-41F5-A97D-68F698EF4826}"/>
              </a:ext>
            </a:extLst>
          </p:cNvPr>
          <p:cNvCxnSpPr>
            <a:cxnSpLocks/>
          </p:cNvCxnSpPr>
          <p:nvPr/>
        </p:nvCxnSpPr>
        <p:spPr>
          <a:xfrm>
            <a:off x="6400800" y="4570278"/>
            <a:ext cx="400484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2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B19FA-0946-78C1-574C-C8561DDE7008}"/>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3C0F9CE8-222C-5092-9496-7503BBC8A4CB}"/>
              </a:ext>
            </a:extLst>
          </p:cNvPr>
          <p:cNvSpPr/>
          <p:nvPr/>
        </p:nvSpPr>
        <p:spPr>
          <a:xfrm>
            <a:off x="386862" y="714710"/>
            <a:ext cx="14772926" cy="7286562"/>
          </a:xfrm>
          <a:custGeom>
            <a:avLst/>
            <a:gdLst>
              <a:gd name="connsiteX0" fmla="*/ 0 w 14772926"/>
              <a:gd name="connsiteY0" fmla="*/ 0 h 7286562"/>
              <a:gd name="connsiteX1" fmla="*/ 523767 w 14772926"/>
              <a:gd name="connsiteY1" fmla="*/ 0 h 7286562"/>
              <a:gd name="connsiteX2" fmla="*/ 1490723 w 14772926"/>
              <a:gd name="connsiteY2" fmla="*/ 0 h 7286562"/>
              <a:gd name="connsiteX3" fmla="*/ 1866761 w 14772926"/>
              <a:gd name="connsiteY3" fmla="*/ 0 h 7286562"/>
              <a:gd name="connsiteX4" fmla="*/ 2095070 w 14772926"/>
              <a:gd name="connsiteY4" fmla="*/ 0 h 7286562"/>
              <a:gd name="connsiteX5" fmla="*/ 2618837 w 14772926"/>
              <a:gd name="connsiteY5" fmla="*/ 0 h 7286562"/>
              <a:gd name="connsiteX6" fmla="*/ 3585792 w 14772926"/>
              <a:gd name="connsiteY6" fmla="*/ 0 h 7286562"/>
              <a:gd name="connsiteX7" fmla="*/ 3961830 w 14772926"/>
              <a:gd name="connsiteY7" fmla="*/ 0 h 7286562"/>
              <a:gd name="connsiteX8" fmla="*/ 4781056 w 14772926"/>
              <a:gd name="connsiteY8" fmla="*/ 0 h 7286562"/>
              <a:gd name="connsiteX9" fmla="*/ 5009365 w 14772926"/>
              <a:gd name="connsiteY9" fmla="*/ 0 h 7286562"/>
              <a:gd name="connsiteX10" fmla="*/ 5680862 w 14772926"/>
              <a:gd name="connsiteY10" fmla="*/ 0 h 7286562"/>
              <a:gd name="connsiteX11" fmla="*/ 6500087 w 14772926"/>
              <a:gd name="connsiteY11" fmla="*/ 0 h 7286562"/>
              <a:gd name="connsiteX12" fmla="*/ 6876126 w 14772926"/>
              <a:gd name="connsiteY12" fmla="*/ 0 h 7286562"/>
              <a:gd name="connsiteX13" fmla="*/ 7547622 w 14772926"/>
              <a:gd name="connsiteY13" fmla="*/ 0 h 7286562"/>
              <a:gd name="connsiteX14" fmla="*/ 7775931 w 14772926"/>
              <a:gd name="connsiteY14" fmla="*/ 0 h 7286562"/>
              <a:gd name="connsiteX15" fmla="*/ 8742886 w 14772926"/>
              <a:gd name="connsiteY15" fmla="*/ 0 h 7286562"/>
              <a:gd name="connsiteX16" fmla="*/ 8971195 w 14772926"/>
              <a:gd name="connsiteY16" fmla="*/ 0 h 7286562"/>
              <a:gd name="connsiteX17" fmla="*/ 9790421 w 14772926"/>
              <a:gd name="connsiteY17" fmla="*/ 0 h 7286562"/>
              <a:gd name="connsiteX18" fmla="*/ 10609647 w 14772926"/>
              <a:gd name="connsiteY18" fmla="*/ 0 h 7286562"/>
              <a:gd name="connsiteX19" fmla="*/ 11428873 w 14772926"/>
              <a:gd name="connsiteY19" fmla="*/ 0 h 7286562"/>
              <a:gd name="connsiteX20" fmla="*/ 11952640 w 14772926"/>
              <a:gd name="connsiteY20" fmla="*/ 0 h 7286562"/>
              <a:gd name="connsiteX21" fmla="*/ 12624137 w 14772926"/>
              <a:gd name="connsiteY21" fmla="*/ 0 h 7286562"/>
              <a:gd name="connsiteX22" fmla="*/ 13591092 w 14772926"/>
              <a:gd name="connsiteY22" fmla="*/ 0 h 7286562"/>
              <a:gd name="connsiteX23" fmla="*/ 14772926 w 14772926"/>
              <a:gd name="connsiteY23" fmla="*/ 0 h 7286562"/>
              <a:gd name="connsiteX24" fmla="*/ 14772926 w 14772926"/>
              <a:gd name="connsiteY24" fmla="*/ 443818 h 7286562"/>
              <a:gd name="connsiteX25" fmla="*/ 14772926 w 14772926"/>
              <a:gd name="connsiteY25" fmla="*/ 1106233 h 7286562"/>
              <a:gd name="connsiteX26" fmla="*/ 14772926 w 14772926"/>
              <a:gd name="connsiteY26" fmla="*/ 1550050 h 7286562"/>
              <a:gd name="connsiteX27" fmla="*/ 14772926 w 14772926"/>
              <a:gd name="connsiteY27" fmla="*/ 2358196 h 7286562"/>
              <a:gd name="connsiteX28" fmla="*/ 14772926 w 14772926"/>
              <a:gd name="connsiteY28" fmla="*/ 2947746 h 7286562"/>
              <a:gd name="connsiteX29" fmla="*/ 14772926 w 14772926"/>
              <a:gd name="connsiteY29" fmla="*/ 3537295 h 7286562"/>
              <a:gd name="connsiteX30" fmla="*/ 14772926 w 14772926"/>
              <a:gd name="connsiteY30" fmla="*/ 4053978 h 7286562"/>
              <a:gd name="connsiteX31" fmla="*/ 14772926 w 14772926"/>
              <a:gd name="connsiteY31" fmla="*/ 4716393 h 7286562"/>
              <a:gd name="connsiteX32" fmla="*/ 14772926 w 14772926"/>
              <a:gd name="connsiteY32" fmla="*/ 5451673 h 7286562"/>
              <a:gd name="connsiteX33" fmla="*/ 14772926 w 14772926"/>
              <a:gd name="connsiteY33" fmla="*/ 5968357 h 7286562"/>
              <a:gd name="connsiteX34" fmla="*/ 14772926 w 14772926"/>
              <a:gd name="connsiteY34" fmla="*/ 6557906 h 7286562"/>
              <a:gd name="connsiteX35" fmla="*/ 14772926 w 14772926"/>
              <a:gd name="connsiteY35" fmla="*/ 7286562 h 7286562"/>
              <a:gd name="connsiteX36" fmla="*/ 13953700 w 14772926"/>
              <a:gd name="connsiteY36" fmla="*/ 7286562 h 7286562"/>
              <a:gd name="connsiteX37" fmla="*/ 13429933 w 14772926"/>
              <a:gd name="connsiteY37" fmla="*/ 7286562 h 7286562"/>
              <a:gd name="connsiteX38" fmla="*/ 12906165 w 14772926"/>
              <a:gd name="connsiteY38" fmla="*/ 7286562 h 7286562"/>
              <a:gd name="connsiteX39" fmla="*/ 12677856 w 14772926"/>
              <a:gd name="connsiteY39" fmla="*/ 7286562 h 7286562"/>
              <a:gd name="connsiteX40" fmla="*/ 12449548 w 14772926"/>
              <a:gd name="connsiteY40" fmla="*/ 7286562 h 7286562"/>
              <a:gd name="connsiteX41" fmla="*/ 11482592 w 14772926"/>
              <a:gd name="connsiteY41" fmla="*/ 7286562 h 7286562"/>
              <a:gd name="connsiteX42" fmla="*/ 10958825 w 14772926"/>
              <a:gd name="connsiteY42" fmla="*/ 7286562 h 7286562"/>
              <a:gd name="connsiteX43" fmla="*/ 10730516 w 14772926"/>
              <a:gd name="connsiteY43" fmla="*/ 7286562 h 7286562"/>
              <a:gd name="connsiteX44" fmla="*/ 10354478 w 14772926"/>
              <a:gd name="connsiteY44" fmla="*/ 7286562 h 7286562"/>
              <a:gd name="connsiteX45" fmla="*/ 9830711 w 14772926"/>
              <a:gd name="connsiteY45" fmla="*/ 7286562 h 7286562"/>
              <a:gd name="connsiteX46" fmla="*/ 9454673 w 14772926"/>
              <a:gd name="connsiteY46" fmla="*/ 7286562 h 7286562"/>
              <a:gd name="connsiteX47" fmla="*/ 9078635 w 14772926"/>
              <a:gd name="connsiteY47" fmla="*/ 7286562 h 7286562"/>
              <a:gd name="connsiteX48" fmla="*/ 8111679 w 14772926"/>
              <a:gd name="connsiteY48" fmla="*/ 7286562 h 7286562"/>
              <a:gd name="connsiteX49" fmla="*/ 7883371 w 14772926"/>
              <a:gd name="connsiteY49" fmla="*/ 7286562 h 7286562"/>
              <a:gd name="connsiteX50" fmla="*/ 7507332 w 14772926"/>
              <a:gd name="connsiteY50" fmla="*/ 7286562 h 7286562"/>
              <a:gd name="connsiteX51" fmla="*/ 6983565 w 14772926"/>
              <a:gd name="connsiteY51" fmla="*/ 7286562 h 7286562"/>
              <a:gd name="connsiteX52" fmla="*/ 6607527 w 14772926"/>
              <a:gd name="connsiteY52" fmla="*/ 7286562 h 7286562"/>
              <a:gd name="connsiteX53" fmla="*/ 5788301 w 14772926"/>
              <a:gd name="connsiteY53" fmla="*/ 7286562 h 7286562"/>
              <a:gd name="connsiteX54" fmla="*/ 5559992 w 14772926"/>
              <a:gd name="connsiteY54" fmla="*/ 7286562 h 7286562"/>
              <a:gd name="connsiteX55" fmla="*/ 4740766 w 14772926"/>
              <a:gd name="connsiteY55" fmla="*/ 7286562 h 7286562"/>
              <a:gd name="connsiteX56" fmla="*/ 4216999 w 14772926"/>
              <a:gd name="connsiteY56" fmla="*/ 7286562 h 7286562"/>
              <a:gd name="connsiteX57" fmla="*/ 3250044 w 14772926"/>
              <a:gd name="connsiteY57" fmla="*/ 7286562 h 7286562"/>
              <a:gd name="connsiteX58" fmla="*/ 2874006 w 14772926"/>
              <a:gd name="connsiteY58" fmla="*/ 7286562 h 7286562"/>
              <a:gd name="connsiteX59" fmla="*/ 2645697 w 14772926"/>
              <a:gd name="connsiteY59" fmla="*/ 7286562 h 7286562"/>
              <a:gd name="connsiteX60" fmla="*/ 1974200 w 14772926"/>
              <a:gd name="connsiteY60" fmla="*/ 7286562 h 7286562"/>
              <a:gd name="connsiteX61" fmla="*/ 1598162 w 14772926"/>
              <a:gd name="connsiteY61" fmla="*/ 7286562 h 7286562"/>
              <a:gd name="connsiteX62" fmla="*/ 1222124 w 14772926"/>
              <a:gd name="connsiteY62" fmla="*/ 7286562 h 7286562"/>
              <a:gd name="connsiteX63" fmla="*/ 0 w 14772926"/>
              <a:gd name="connsiteY63" fmla="*/ 7286562 h 7286562"/>
              <a:gd name="connsiteX64" fmla="*/ 0 w 14772926"/>
              <a:gd name="connsiteY64" fmla="*/ 6478416 h 7286562"/>
              <a:gd name="connsiteX65" fmla="*/ 0 w 14772926"/>
              <a:gd name="connsiteY65" fmla="*/ 5816001 h 7286562"/>
              <a:gd name="connsiteX66" fmla="*/ 0 w 14772926"/>
              <a:gd name="connsiteY66" fmla="*/ 5372183 h 7286562"/>
              <a:gd name="connsiteX67" fmla="*/ 0 w 14772926"/>
              <a:gd name="connsiteY67" fmla="*/ 4855500 h 7286562"/>
              <a:gd name="connsiteX68" fmla="*/ 0 w 14772926"/>
              <a:gd name="connsiteY68" fmla="*/ 4047354 h 7286562"/>
              <a:gd name="connsiteX69" fmla="*/ 0 w 14772926"/>
              <a:gd name="connsiteY69" fmla="*/ 3603536 h 7286562"/>
              <a:gd name="connsiteX70" fmla="*/ 0 w 14772926"/>
              <a:gd name="connsiteY70" fmla="*/ 3159718 h 7286562"/>
              <a:gd name="connsiteX71" fmla="*/ 0 w 14772926"/>
              <a:gd name="connsiteY71" fmla="*/ 2497304 h 7286562"/>
              <a:gd name="connsiteX72" fmla="*/ 0 w 14772926"/>
              <a:gd name="connsiteY72" fmla="*/ 2053486 h 7286562"/>
              <a:gd name="connsiteX73" fmla="*/ 0 w 14772926"/>
              <a:gd name="connsiteY73" fmla="*/ 1536802 h 7286562"/>
              <a:gd name="connsiteX74" fmla="*/ 0 w 14772926"/>
              <a:gd name="connsiteY74" fmla="*/ 1092984 h 7286562"/>
              <a:gd name="connsiteX75" fmla="*/ 0 w 14772926"/>
              <a:gd name="connsiteY75" fmla="*/ 576301 h 7286562"/>
              <a:gd name="connsiteX76" fmla="*/ 0 w 14772926"/>
              <a:gd name="connsiteY76" fmla="*/ 0 h 728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772926" h="7286562" fill="none" extrusionOk="0">
                <a:moveTo>
                  <a:pt x="0" y="0"/>
                </a:moveTo>
                <a:cubicBezTo>
                  <a:pt x="108763" y="13519"/>
                  <a:pt x="418722" y="12385"/>
                  <a:pt x="523767" y="0"/>
                </a:cubicBezTo>
                <a:cubicBezTo>
                  <a:pt x="628812" y="-12385"/>
                  <a:pt x="1019935" y="-20504"/>
                  <a:pt x="1490723" y="0"/>
                </a:cubicBezTo>
                <a:cubicBezTo>
                  <a:pt x="1961511" y="20504"/>
                  <a:pt x="1720441" y="7107"/>
                  <a:pt x="1866761" y="0"/>
                </a:cubicBezTo>
                <a:cubicBezTo>
                  <a:pt x="2013081" y="-7107"/>
                  <a:pt x="1996672" y="6077"/>
                  <a:pt x="2095070" y="0"/>
                </a:cubicBezTo>
                <a:cubicBezTo>
                  <a:pt x="2193468" y="-6077"/>
                  <a:pt x="2491542" y="-11408"/>
                  <a:pt x="2618837" y="0"/>
                </a:cubicBezTo>
                <a:cubicBezTo>
                  <a:pt x="2746132" y="11408"/>
                  <a:pt x="3367994" y="-14466"/>
                  <a:pt x="3585792" y="0"/>
                </a:cubicBezTo>
                <a:cubicBezTo>
                  <a:pt x="3803590" y="14466"/>
                  <a:pt x="3841346" y="-10934"/>
                  <a:pt x="3961830" y="0"/>
                </a:cubicBezTo>
                <a:cubicBezTo>
                  <a:pt x="4082314" y="10934"/>
                  <a:pt x="4566199" y="-29880"/>
                  <a:pt x="4781056" y="0"/>
                </a:cubicBezTo>
                <a:cubicBezTo>
                  <a:pt x="4995913" y="29880"/>
                  <a:pt x="4956659" y="10020"/>
                  <a:pt x="5009365" y="0"/>
                </a:cubicBezTo>
                <a:cubicBezTo>
                  <a:pt x="5062071" y="-10020"/>
                  <a:pt x="5440597" y="-31814"/>
                  <a:pt x="5680862" y="0"/>
                </a:cubicBezTo>
                <a:cubicBezTo>
                  <a:pt x="5921127" y="31814"/>
                  <a:pt x="6198907" y="-27481"/>
                  <a:pt x="6500087" y="0"/>
                </a:cubicBezTo>
                <a:cubicBezTo>
                  <a:pt x="6801267" y="27481"/>
                  <a:pt x="6770471" y="4958"/>
                  <a:pt x="6876126" y="0"/>
                </a:cubicBezTo>
                <a:cubicBezTo>
                  <a:pt x="6981781" y="-4958"/>
                  <a:pt x="7322110" y="-9417"/>
                  <a:pt x="7547622" y="0"/>
                </a:cubicBezTo>
                <a:cubicBezTo>
                  <a:pt x="7773134" y="9417"/>
                  <a:pt x="7708453" y="10628"/>
                  <a:pt x="7775931" y="0"/>
                </a:cubicBezTo>
                <a:cubicBezTo>
                  <a:pt x="7843409" y="-10628"/>
                  <a:pt x="8305386" y="-31566"/>
                  <a:pt x="8742886" y="0"/>
                </a:cubicBezTo>
                <a:cubicBezTo>
                  <a:pt x="9180387" y="31566"/>
                  <a:pt x="8879283" y="6782"/>
                  <a:pt x="8971195" y="0"/>
                </a:cubicBezTo>
                <a:cubicBezTo>
                  <a:pt x="9063107" y="-6782"/>
                  <a:pt x="9384896" y="4755"/>
                  <a:pt x="9790421" y="0"/>
                </a:cubicBezTo>
                <a:cubicBezTo>
                  <a:pt x="10195946" y="-4755"/>
                  <a:pt x="10380783" y="29413"/>
                  <a:pt x="10609647" y="0"/>
                </a:cubicBezTo>
                <a:cubicBezTo>
                  <a:pt x="10838511" y="-29413"/>
                  <a:pt x="11111109" y="38166"/>
                  <a:pt x="11428873" y="0"/>
                </a:cubicBezTo>
                <a:cubicBezTo>
                  <a:pt x="11746637" y="-38166"/>
                  <a:pt x="11747928" y="21233"/>
                  <a:pt x="11952640" y="0"/>
                </a:cubicBezTo>
                <a:cubicBezTo>
                  <a:pt x="12157352" y="-21233"/>
                  <a:pt x="12431564" y="-23857"/>
                  <a:pt x="12624137" y="0"/>
                </a:cubicBezTo>
                <a:cubicBezTo>
                  <a:pt x="12816710" y="23857"/>
                  <a:pt x="13201735" y="29357"/>
                  <a:pt x="13591092" y="0"/>
                </a:cubicBezTo>
                <a:cubicBezTo>
                  <a:pt x="13980449" y="-29357"/>
                  <a:pt x="14406523" y="-13922"/>
                  <a:pt x="14772926" y="0"/>
                </a:cubicBezTo>
                <a:cubicBezTo>
                  <a:pt x="14777689" y="163071"/>
                  <a:pt x="14791613" y="310828"/>
                  <a:pt x="14772926" y="443818"/>
                </a:cubicBezTo>
                <a:cubicBezTo>
                  <a:pt x="14754239" y="576808"/>
                  <a:pt x="14785270" y="813781"/>
                  <a:pt x="14772926" y="1106233"/>
                </a:cubicBezTo>
                <a:cubicBezTo>
                  <a:pt x="14760582" y="1398686"/>
                  <a:pt x="14777305" y="1379660"/>
                  <a:pt x="14772926" y="1550050"/>
                </a:cubicBezTo>
                <a:cubicBezTo>
                  <a:pt x="14768547" y="1720440"/>
                  <a:pt x="14794171" y="1960141"/>
                  <a:pt x="14772926" y="2358196"/>
                </a:cubicBezTo>
                <a:cubicBezTo>
                  <a:pt x="14751681" y="2756251"/>
                  <a:pt x="14774764" y="2761695"/>
                  <a:pt x="14772926" y="2947746"/>
                </a:cubicBezTo>
                <a:cubicBezTo>
                  <a:pt x="14771089" y="3133797"/>
                  <a:pt x="14745033" y="3411717"/>
                  <a:pt x="14772926" y="3537295"/>
                </a:cubicBezTo>
                <a:cubicBezTo>
                  <a:pt x="14800819" y="3662873"/>
                  <a:pt x="14767692" y="3899655"/>
                  <a:pt x="14772926" y="4053978"/>
                </a:cubicBezTo>
                <a:cubicBezTo>
                  <a:pt x="14778160" y="4208301"/>
                  <a:pt x="14777213" y="4551746"/>
                  <a:pt x="14772926" y="4716393"/>
                </a:cubicBezTo>
                <a:cubicBezTo>
                  <a:pt x="14768639" y="4881041"/>
                  <a:pt x="14776161" y="5254183"/>
                  <a:pt x="14772926" y="5451673"/>
                </a:cubicBezTo>
                <a:cubicBezTo>
                  <a:pt x="14769691" y="5649163"/>
                  <a:pt x="14774584" y="5733124"/>
                  <a:pt x="14772926" y="5968357"/>
                </a:cubicBezTo>
                <a:cubicBezTo>
                  <a:pt x="14771268" y="6203590"/>
                  <a:pt x="14802056" y="6374489"/>
                  <a:pt x="14772926" y="6557906"/>
                </a:cubicBezTo>
                <a:cubicBezTo>
                  <a:pt x="14743796" y="6741323"/>
                  <a:pt x="14780385" y="7108585"/>
                  <a:pt x="14772926" y="7286562"/>
                </a:cubicBezTo>
                <a:cubicBezTo>
                  <a:pt x="14402430" y="7295427"/>
                  <a:pt x="14351600" y="7254028"/>
                  <a:pt x="13953700" y="7286562"/>
                </a:cubicBezTo>
                <a:cubicBezTo>
                  <a:pt x="13555800" y="7319096"/>
                  <a:pt x="13648814" y="7282551"/>
                  <a:pt x="13429933" y="7286562"/>
                </a:cubicBezTo>
                <a:cubicBezTo>
                  <a:pt x="13211052" y="7290573"/>
                  <a:pt x="13146029" y="7289847"/>
                  <a:pt x="12906165" y="7286562"/>
                </a:cubicBezTo>
                <a:cubicBezTo>
                  <a:pt x="12666301" y="7283277"/>
                  <a:pt x="12750493" y="7283224"/>
                  <a:pt x="12677856" y="7286562"/>
                </a:cubicBezTo>
                <a:cubicBezTo>
                  <a:pt x="12605219" y="7289900"/>
                  <a:pt x="12553806" y="7290566"/>
                  <a:pt x="12449548" y="7286562"/>
                </a:cubicBezTo>
                <a:cubicBezTo>
                  <a:pt x="12345290" y="7282558"/>
                  <a:pt x="11809845" y="7297086"/>
                  <a:pt x="11482592" y="7286562"/>
                </a:cubicBezTo>
                <a:cubicBezTo>
                  <a:pt x="11155339" y="7276038"/>
                  <a:pt x="11085477" y="7266005"/>
                  <a:pt x="10958825" y="7286562"/>
                </a:cubicBezTo>
                <a:cubicBezTo>
                  <a:pt x="10832173" y="7307119"/>
                  <a:pt x="10810539" y="7287127"/>
                  <a:pt x="10730516" y="7286562"/>
                </a:cubicBezTo>
                <a:cubicBezTo>
                  <a:pt x="10650493" y="7285997"/>
                  <a:pt x="10457890" y="7281940"/>
                  <a:pt x="10354478" y="7286562"/>
                </a:cubicBezTo>
                <a:cubicBezTo>
                  <a:pt x="10251066" y="7291184"/>
                  <a:pt x="9966339" y="7304248"/>
                  <a:pt x="9830711" y="7286562"/>
                </a:cubicBezTo>
                <a:cubicBezTo>
                  <a:pt x="9695083" y="7268876"/>
                  <a:pt x="9614111" y="7285036"/>
                  <a:pt x="9454673" y="7286562"/>
                </a:cubicBezTo>
                <a:cubicBezTo>
                  <a:pt x="9295235" y="7288088"/>
                  <a:pt x="9247391" y="7298763"/>
                  <a:pt x="9078635" y="7286562"/>
                </a:cubicBezTo>
                <a:cubicBezTo>
                  <a:pt x="8909879" y="7274361"/>
                  <a:pt x="8403356" y="7306043"/>
                  <a:pt x="8111679" y="7286562"/>
                </a:cubicBezTo>
                <a:cubicBezTo>
                  <a:pt x="7820002" y="7267081"/>
                  <a:pt x="7985886" y="7286201"/>
                  <a:pt x="7883371" y="7286562"/>
                </a:cubicBezTo>
                <a:cubicBezTo>
                  <a:pt x="7780856" y="7286923"/>
                  <a:pt x="7637245" y="7303850"/>
                  <a:pt x="7507332" y="7286562"/>
                </a:cubicBezTo>
                <a:cubicBezTo>
                  <a:pt x="7377419" y="7269274"/>
                  <a:pt x="7160238" y="7286240"/>
                  <a:pt x="6983565" y="7286562"/>
                </a:cubicBezTo>
                <a:cubicBezTo>
                  <a:pt x="6806892" y="7286884"/>
                  <a:pt x="6688045" y="7291418"/>
                  <a:pt x="6607527" y="7286562"/>
                </a:cubicBezTo>
                <a:cubicBezTo>
                  <a:pt x="6527009" y="7281706"/>
                  <a:pt x="6121006" y="7326868"/>
                  <a:pt x="5788301" y="7286562"/>
                </a:cubicBezTo>
                <a:cubicBezTo>
                  <a:pt x="5455596" y="7246256"/>
                  <a:pt x="5653678" y="7285324"/>
                  <a:pt x="5559992" y="7286562"/>
                </a:cubicBezTo>
                <a:cubicBezTo>
                  <a:pt x="5466306" y="7287800"/>
                  <a:pt x="5130266" y="7322211"/>
                  <a:pt x="4740766" y="7286562"/>
                </a:cubicBezTo>
                <a:cubicBezTo>
                  <a:pt x="4351266" y="7250913"/>
                  <a:pt x="4459479" y="7298375"/>
                  <a:pt x="4216999" y="7286562"/>
                </a:cubicBezTo>
                <a:cubicBezTo>
                  <a:pt x="3974519" y="7274749"/>
                  <a:pt x="3512732" y="7304631"/>
                  <a:pt x="3250044" y="7286562"/>
                </a:cubicBezTo>
                <a:cubicBezTo>
                  <a:pt x="2987356" y="7268493"/>
                  <a:pt x="3047976" y="7270129"/>
                  <a:pt x="2874006" y="7286562"/>
                </a:cubicBezTo>
                <a:cubicBezTo>
                  <a:pt x="2700036" y="7302995"/>
                  <a:pt x="2731503" y="7279879"/>
                  <a:pt x="2645697" y="7286562"/>
                </a:cubicBezTo>
                <a:cubicBezTo>
                  <a:pt x="2559891" y="7293245"/>
                  <a:pt x="2164855" y="7253100"/>
                  <a:pt x="1974200" y="7286562"/>
                </a:cubicBezTo>
                <a:cubicBezTo>
                  <a:pt x="1783545" y="7320024"/>
                  <a:pt x="1729498" y="7271419"/>
                  <a:pt x="1598162" y="7286562"/>
                </a:cubicBezTo>
                <a:cubicBezTo>
                  <a:pt x="1466826" y="7301705"/>
                  <a:pt x="1381299" y="7288218"/>
                  <a:pt x="1222124" y="7286562"/>
                </a:cubicBezTo>
                <a:cubicBezTo>
                  <a:pt x="1062949" y="7284906"/>
                  <a:pt x="570444" y="7297625"/>
                  <a:pt x="0" y="7286562"/>
                </a:cubicBezTo>
                <a:cubicBezTo>
                  <a:pt x="34812" y="6948064"/>
                  <a:pt x="1284" y="6798018"/>
                  <a:pt x="0" y="6478416"/>
                </a:cubicBezTo>
                <a:cubicBezTo>
                  <a:pt x="-1284" y="6158814"/>
                  <a:pt x="8445" y="6093683"/>
                  <a:pt x="0" y="5816001"/>
                </a:cubicBezTo>
                <a:cubicBezTo>
                  <a:pt x="-8445" y="5538320"/>
                  <a:pt x="-18287" y="5562613"/>
                  <a:pt x="0" y="5372183"/>
                </a:cubicBezTo>
                <a:cubicBezTo>
                  <a:pt x="18287" y="5181753"/>
                  <a:pt x="-12165" y="5043971"/>
                  <a:pt x="0" y="4855500"/>
                </a:cubicBezTo>
                <a:cubicBezTo>
                  <a:pt x="12165" y="4667029"/>
                  <a:pt x="-4992" y="4421813"/>
                  <a:pt x="0" y="4047354"/>
                </a:cubicBezTo>
                <a:cubicBezTo>
                  <a:pt x="4992" y="3672895"/>
                  <a:pt x="10340" y="3768772"/>
                  <a:pt x="0" y="3603536"/>
                </a:cubicBezTo>
                <a:cubicBezTo>
                  <a:pt x="-10340" y="3438300"/>
                  <a:pt x="13865" y="3280033"/>
                  <a:pt x="0" y="3159718"/>
                </a:cubicBezTo>
                <a:cubicBezTo>
                  <a:pt x="-13865" y="3039403"/>
                  <a:pt x="19412" y="2810581"/>
                  <a:pt x="0" y="2497304"/>
                </a:cubicBezTo>
                <a:cubicBezTo>
                  <a:pt x="-19412" y="2184027"/>
                  <a:pt x="16176" y="2161970"/>
                  <a:pt x="0" y="2053486"/>
                </a:cubicBezTo>
                <a:cubicBezTo>
                  <a:pt x="-16176" y="1945002"/>
                  <a:pt x="-3671" y="1649913"/>
                  <a:pt x="0" y="1536802"/>
                </a:cubicBezTo>
                <a:cubicBezTo>
                  <a:pt x="3671" y="1423691"/>
                  <a:pt x="3038" y="1301369"/>
                  <a:pt x="0" y="1092984"/>
                </a:cubicBezTo>
                <a:cubicBezTo>
                  <a:pt x="-3038" y="884599"/>
                  <a:pt x="-20998" y="725154"/>
                  <a:pt x="0" y="576301"/>
                </a:cubicBezTo>
                <a:cubicBezTo>
                  <a:pt x="20998" y="427448"/>
                  <a:pt x="27305" y="228002"/>
                  <a:pt x="0" y="0"/>
                </a:cubicBezTo>
                <a:close/>
              </a:path>
              <a:path w="14772926" h="7286562" stroke="0" extrusionOk="0">
                <a:moveTo>
                  <a:pt x="0" y="0"/>
                </a:moveTo>
                <a:cubicBezTo>
                  <a:pt x="251664" y="-18504"/>
                  <a:pt x="408236" y="15553"/>
                  <a:pt x="523767" y="0"/>
                </a:cubicBezTo>
                <a:cubicBezTo>
                  <a:pt x="639298" y="-15553"/>
                  <a:pt x="1207566" y="-8252"/>
                  <a:pt x="1490723" y="0"/>
                </a:cubicBezTo>
                <a:cubicBezTo>
                  <a:pt x="1773880" y="8252"/>
                  <a:pt x="1944795" y="-8627"/>
                  <a:pt x="2309948" y="0"/>
                </a:cubicBezTo>
                <a:cubicBezTo>
                  <a:pt x="2675101" y="8627"/>
                  <a:pt x="2565147" y="13752"/>
                  <a:pt x="2685987" y="0"/>
                </a:cubicBezTo>
                <a:cubicBezTo>
                  <a:pt x="2806827" y="-13752"/>
                  <a:pt x="3197839" y="-5659"/>
                  <a:pt x="3357483" y="0"/>
                </a:cubicBezTo>
                <a:cubicBezTo>
                  <a:pt x="3517127" y="5659"/>
                  <a:pt x="3514838" y="-8077"/>
                  <a:pt x="3585792" y="0"/>
                </a:cubicBezTo>
                <a:cubicBezTo>
                  <a:pt x="3656746" y="8077"/>
                  <a:pt x="3751400" y="-8213"/>
                  <a:pt x="3814101" y="0"/>
                </a:cubicBezTo>
                <a:cubicBezTo>
                  <a:pt x="3876802" y="8213"/>
                  <a:pt x="4398515" y="41258"/>
                  <a:pt x="4781056" y="0"/>
                </a:cubicBezTo>
                <a:cubicBezTo>
                  <a:pt x="5163597" y="-41258"/>
                  <a:pt x="5381751" y="-21741"/>
                  <a:pt x="5600282" y="0"/>
                </a:cubicBezTo>
                <a:cubicBezTo>
                  <a:pt x="5818813" y="21741"/>
                  <a:pt x="5760970" y="2938"/>
                  <a:pt x="5828591" y="0"/>
                </a:cubicBezTo>
                <a:cubicBezTo>
                  <a:pt x="5896212" y="-2938"/>
                  <a:pt x="6316498" y="12007"/>
                  <a:pt x="6795546" y="0"/>
                </a:cubicBezTo>
                <a:cubicBezTo>
                  <a:pt x="7274594" y="-12007"/>
                  <a:pt x="7312843" y="6970"/>
                  <a:pt x="7467043" y="0"/>
                </a:cubicBezTo>
                <a:cubicBezTo>
                  <a:pt x="7621243" y="-6970"/>
                  <a:pt x="7900887" y="-4454"/>
                  <a:pt x="8138539" y="0"/>
                </a:cubicBezTo>
                <a:cubicBezTo>
                  <a:pt x="8376191" y="4454"/>
                  <a:pt x="8497048" y="-14014"/>
                  <a:pt x="8810036" y="0"/>
                </a:cubicBezTo>
                <a:cubicBezTo>
                  <a:pt x="9123024" y="14014"/>
                  <a:pt x="9445549" y="23114"/>
                  <a:pt x="9776991" y="0"/>
                </a:cubicBezTo>
                <a:cubicBezTo>
                  <a:pt x="10108433" y="-23114"/>
                  <a:pt x="9916215" y="-2363"/>
                  <a:pt x="10005300" y="0"/>
                </a:cubicBezTo>
                <a:cubicBezTo>
                  <a:pt x="10094385" y="2363"/>
                  <a:pt x="10358869" y="-32552"/>
                  <a:pt x="10676797" y="0"/>
                </a:cubicBezTo>
                <a:cubicBezTo>
                  <a:pt x="10994725" y="32552"/>
                  <a:pt x="10909382" y="17022"/>
                  <a:pt x="11052835" y="0"/>
                </a:cubicBezTo>
                <a:cubicBezTo>
                  <a:pt x="11196288" y="-17022"/>
                  <a:pt x="11346396" y="-8197"/>
                  <a:pt x="11428873" y="0"/>
                </a:cubicBezTo>
                <a:cubicBezTo>
                  <a:pt x="11511350" y="8197"/>
                  <a:pt x="12000700" y="5907"/>
                  <a:pt x="12248099" y="0"/>
                </a:cubicBezTo>
                <a:cubicBezTo>
                  <a:pt x="12495498" y="-5907"/>
                  <a:pt x="12396806" y="-2485"/>
                  <a:pt x="12476408" y="0"/>
                </a:cubicBezTo>
                <a:cubicBezTo>
                  <a:pt x="12556010" y="2485"/>
                  <a:pt x="13176102" y="15017"/>
                  <a:pt x="13443363" y="0"/>
                </a:cubicBezTo>
                <a:cubicBezTo>
                  <a:pt x="13710624" y="-15017"/>
                  <a:pt x="14298467" y="59528"/>
                  <a:pt x="14772926" y="0"/>
                </a:cubicBezTo>
                <a:cubicBezTo>
                  <a:pt x="14788373" y="142007"/>
                  <a:pt x="14789385" y="396454"/>
                  <a:pt x="14772926" y="516683"/>
                </a:cubicBezTo>
                <a:cubicBezTo>
                  <a:pt x="14756467" y="636912"/>
                  <a:pt x="14805888" y="917707"/>
                  <a:pt x="14772926" y="1251964"/>
                </a:cubicBezTo>
                <a:cubicBezTo>
                  <a:pt x="14739964" y="1586221"/>
                  <a:pt x="14775503" y="1752306"/>
                  <a:pt x="14772926" y="2060110"/>
                </a:cubicBezTo>
                <a:cubicBezTo>
                  <a:pt x="14770349" y="2367914"/>
                  <a:pt x="14781743" y="2328299"/>
                  <a:pt x="14772926" y="2503928"/>
                </a:cubicBezTo>
                <a:cubicBezTo>
                  <a:pt x="14764109" y="2679557"/>
                  <a:pt x="14773635" y="2822597"/>
                  <a:pt x="14772926" y="3093477"/>
                </a:cubicBezTo>
                <a:cubicBezTo>
                  <a:pt x="14772217" y="3364357"/>
                  <a:pt x="14788047" y="3473102"/>
                  <a:pt x="14772926" y="3755892"/>
                </a:cubicBezTo>
                <a:cubicBezTo>
                  <a:pt x="14757805" y="4038683"/>
                  <a:pt x="14795655" y="4134518"/>
                  <a:pt x="14772926" y="4272575"/>
                </a:cubicBezTo>
                <a:cubicBezTo>
                  <a:pt x="14750197" y="4410632"/>
                  <a:pt x="14790285" y="4696209"/>
                  <a:pt x="14772926" y="4862124"/>
                </a:cubicBezTo>
                <a:cubicBezTo>
                  <a:pt x="14755567" y="5028039"/>
                  <a:pt x="14743975" y="5469445"/>
                  <a:pt x="14772926" y="5670270"/>
                </a:cubicBezTo>
                <a:cubicBezTo>
                  <a:pt x="14801877" y="5871095"/>
                  <a:pt x="14770614" y="6078089"/>
                  <a:pt x="14772926" y="6186954"/>
                </a:cubicBezTo>
                <a:cubicBezTo>
                  <a:pt x="14775238" y="6295819"/>
                  <a:pt x="14825422" y="7030396"/>
                  <a:pt x="14772926" y="7286562"/>
                </a:cubicBezTo>
                <a:cubicBezTo>
                  <a:pt x="14618252" y="7284940"/>
                  <a:pt x="14313374" y="7289622"/>
                  <a:pt x="14101429" y="7286562"/>
                </a:cubicBezTo>
                <a:cubicBezTo>
                  <a:pt x="13889484" y="7283502"/>
                  <a:pt x="13493136" y="7239651"/>
                  <a:pt x="13134474" y="7286562"/>
                </a:cubicBezTo>
                <a:cubicBezTo>
                  <a:pt x="12775813" y="7333473"/>
                  <a:pt x="12615981" y="7258965"/>
                  <a:pt x="12462978" y="7286562"/>
                </a:cubicBezTo>
                <a:cubicBezTo>
                  <a:pt x="12309975" y="7314159"/>
                  <a:pt x="11951454" y="7255494"/>
                  <a:pt x="11643752" y="7286562"/>
                </a:cubicBezTo>
                <a:cubicBezTo>
                  <a:pt x="11336050" y="7317630"/>
                  <a:pt x="11126364" y="7274177"/>
                  <a:pt x="10972255" y="7286562"/>
                </a:cubicBezTo>
                <a:cubicBezTo>
                  <a:pt x="10818146" y="7298947"/>
                  <a:pt x="10586822" y="7305226"/>
                  <a:pt x="10300758" y="7286562"/>
                </a:cubicBezTo>
                <a:cubicBezTo>
                  <a:pt x="10014694" y="7267898"/>
                  <a:pt x="9739010" y="7321531"/>
                  <a:pt x="9481533" y="7286562"/>
                </a:cubicBezTo>
                <a:cubicBezTo>
                  <a:pt x="9224056" y="7251593"/>
                  <a:pt x="8932824" y="7247062"/>
                  <a:pt x="8514577" y="7286562"/>
                </a:cubicBezTo>
                <a:cubicBezTo>
                  <a:pt x="8096330" y="7326062"/>
                  <a:pt x="8295374" y="7288161"/>
                  <a:pt x="8138539" y="7286562"/>
                </a:cubicBezTo>
                <a:cubicBezTo>
                  <a:pt x="7981704" y="7284963"/>
                  <a:pt x="7843807" y="7307331"/>
                  <a:pt x="7614772" y="7286562"/>
                </a:cubicBezTo>
                <a:cubicBezTo>
                  <a:pt x="7385737" y="7265793"/>
                  <a:pt x="7315089" y="7286015"/>
                  <a:pt x="7091004" y="7286562"/>
                </a:cubicBezTo>
                <a:cubicBezTo>
                  <a:pt x="6866919" y="7287109"/>
                  <a:pt x="6711380" y="7300243"/>
                  <a:pt x="6567237" y="7286562"/>
                </a:cubicBezTo>
                <a:cubicBezTo>
                  <a:pt x="6423094" y="7272881"/>
                  <a:pt x="6183483" y="7262480"/>
                  <a:pt x="6043470" y="7286562"/>
                </a:cubicBezTo>
                <a:cubicBezTo>
                  <a:pt x="5903457" y="7310644"/>
                  <a:pt x="5454938" y="7330116"/>
                  <a:pt x="5076515" y="7286562"/>
                </a:cubicBezTo>
                <a:cubicBezTo>
                  <a:pt x="4698092" y="7243008"/>
                  <a:pt x="4783357" y="7262692"/>
                  <a:pt x="4552747" y="7286562"/>
                </a:cubicBezTo>
                <a:cubicBezTo>
                  <a:pt x="4322137" y="7310432"/>
                  <a:pt x="4014165" y="7241060"/>
                  <a:pt x="3585792" y="7286562"/>
                </a:cubicBezTo>
                <a:cubicBezTo>
                  <a:pt x="3157420" y="7332064"/>
                  <a:pt x="3192557" y="7318466"/>
                  <a:pt x="2914295" y="7286562"/>
                </a:cubicBezTo>
                <a:cubicBezTo>
                  <a:pt x="2636033" y="7254658"/>
                  <a:pt x="2336298" y="7304912"/>
                  <a:pt x="2095070" y="7286562"/>
                </a:cubicBezTo>
                <a:cubicBezTo>
                  <a:pt x="1853842" y="7268212"/>
                  <a:pt x="1936576" y="7286460"/>
                  <a:pt x="1866761" y="7286562"/>
                </a:cubicBezTo>
                <a:cubicBezTo>
                  <a:pt x="1796946" y="7286664"/>
                  <a:pt x="1306545" y="7258838"/>
                  <a:pt x="1047535" y="7286562"/>
                </a:cubicBezTo>
                <a:cubicBezTo>
                  <a:pt x="788525" y="7314286"/>
                  <a:pt x="835650" y="7282556"/>
                  <a:pt x="671497" y="7286562"/>
                </a:cubicBezTo>
                <a:cubicBezTo>
                  <a:pt x="507344" y="7290568"/>
                  <a:pt x="158645" y="7266088"/>
                  <a:pt x="0" y="7286562"/>
                </a:cubicBezTo>
                <a:cubicBezTo>
                  <a:pt x="-8802" y="7153722"/>
                  <a:pt x="16428" y="7023567"/>
                  <a:pt x="0" y="6769879"/>
                </a:cubicBezTo>
                <a:cubicBezTo>
                  <a:pt x="-16428" y="6516191"/>
                  <a:pt x="-7362" y="6317468"/>
                  <a:pt x="0" y="6034598"/>
                </a:cubicBezTo>
                <a:cubicBezTo>
                  <a:pt x="7362" y="5751728"/>
                  <a:pt x="-6842" y="5610052"/>
                  <a:pt x="0" y="5299318"/>
                </a:cubicBezTo>
                <a:cubicBezTo>
                  <a:pt x="6842" y="4988584"/>
                  <a:pt x="21123" y="4888623"/>
                  <a:pt x="0" y="4782634"/>
                </a:cubicBezTo>
                <a:cubicBezTo>
                  <a:pt x="-21123" y="4676645"/>
                  <a:pt x="6555" y="4508973"/>
                  <a:pt x="0" y="4338816"/>
                </a:cubicBezTo>
                <a:cubicBezTo>
                  <a:pt x="-6555" y="4168659"/>
                  <a:pt x="-19859" y="3976029"/>
                  <a:pt x="0" y="3822133"/>
                </a:cubicBezTo>
                <a:cubicBezTo>
                  <a:pt x="19859" y="3668237"/>
                  <a:pt x="7410" y="3435063"/>
                  <a:pt x="0" y="3232584"/>
                </a:cubicBezTo>
                <a:cubicBezTo>
                  <a:pt x="-7410" y="3030105"/>
                  <a:pt x="8577" y="2833716"/>
                  <a:pt x="0" y="2643035"/>
                </a:cubicBezTo>
                <a:cubicBezTo>
                  <a:pt x="-8577" y="2452354"/>
                  <a:pt x="25515" y="2123378"/>
                  <a:pt x="0" y="1907754"/>
                </a:cubicBezTo>
                <a:cubicBezTo>
                  <a:pt x="-25515" y="1692130"/>
                  <a:pt x="12273" y="1361010"/>
                  <a:pt x="0" y="1099608"/>
                </a:cubicBezTo>
                <a:cubicBezTo>
                  <a:pt x="-12273" y="838206"/>
                  <a:pt x="24027" y="404036"/>
                  <a:pt x="0" y="0"/>
                </a:cubicBezTo>
                <a:close/>
              </a:path>
            </a:pathLst>
          </a:custGeom>
          <a:ln w="28575">
            <a:extLst>
              <a:ext uri="{C807C97D-BFC1-408E-A445-0C87EB9F89A2}">
                <ask:lineSketchStyleProps xmlns:ask="http://schemas.microsoft.com/office/drawing/2018/sketchyshapes" sd="716581351">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 name="图形">
            <a:extLst>
              <a:ext uri="{FF2B5EF4-FFF2-40B4-BE49-F238E27FC236}">
                <a16:creationId xmlns:a16="http://schemas.microsoft.com/office/drawing/2014/main" id="{A1D322CD-4370-00DD-0999-4AD12A0A4501}"/>
              </a:ext>
            </a:extLst>
          </p:cNvPr>
          <p:cNvSpPr/>
          <p:nvPr>
            <p:custDataLst>
              <p:tags r:id="rId1"/>
            </p:custDataLst>
          </p:nvPr>
        </p:nvSpPr>
        <p:spPr>
          <a:xfrm>
            <a:off x="-647473" y="228328"/>
            <a:ext cx="5429023" cy="972764"/>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dirty="0">
                <a:solidFill>
                  <a:srgbClr val="FFFFFF"/>
                </a:solidFill>
                <a:latin typeface="Calibri"/>
                <a:ea typeface="標楷體"/>
                <a:cs typeface="Calibri"/>
              </a:rPr>
              <a:t>  </a:t>
            </a:r>
            <a:r>
              <a:rPr lang="zh-TW" altLang="en-US" sz="4800" dirty="0">
                <a:solidFill>
                  <a:srgbClr val="FFFFFF"/>
                </a:solidFill>
                <a:latin typeface="華康龍門石碑(P)" panose="03000900000000000000" pitchFamily="66" charset="-120"/>
                <a:ea typeface="華康龍門石碑(P)" panose="03000900000000000000" pitchFamily="66" charset="-120"/>
                <a:cs typeface="Calibri"/>
              </a:rPr>
              <a:t>系統架構設計</a:t>
            </a:r>
          </a:p>
        </p:txBody>
      </p:sp>
      <p:sp>
        <p:nvSpPr>
          <p:cNvPr id="6" name="文字方塊 5">
            <a:extLst>
              <a:ext uri="{FF2B5EF4-FFF2-40B4-BE49-F238E27FC236}">
                <a16:creationId xmlns:a16="http://schemas.microsoft.com/office/drawing/2014/main" id="{D1C0A23A-01E6-C2E0-98C7-744ECF11FD77}"/>
              </a:ext>
            </a:extLst>
          </p:cNvPr>
          <p:cNvSpPr txBox="1"/>
          <p:nvPr/>
        </p:nvSpPr>
        <p:spPr>
          <a:xfrm>
            <a:off x="753976" y="1529013"/>
            <a:ext cx="6561224" cy="4149919"/>
          </a:xfrm>
          <a:prstGeom prst="rect">
            <a:avLst/>
          </a:prstGeom>
          <a:noFill/>
        </p:spPr>
        <p:txBody>
          <a:bodyPr wrap="square">
            <a:spAutoFit/>
          </a:bodyPr>
          <a:lstStyle/>
          <a:p>
            <a:pPr>
              <a:lnSpc>
                <a:spcPct val="150000"/>
              </a:lnSpc>
            </a:pPr>
            <a:r>
              <a:rPr lang="zh-TW" altLang="en-US" sz="3600" b="0" i="0" u="none" strike="noStrike" baseline="0" dirty="0">
                <a:solidFill>
                  <a:srgbClr val="000000"/>
                </a:solidFill>
                <a:latin typeface="華康龍門石碑(P)" panose="03000900000000000000" pitchFamily="66" charset="-120"/>
                <a:ea typeface="華康龍門石碑(P)" panose="03000900000000000000" pitchFamily="66" charset="-120"/>
              </a:rPr>
              <a:t>系統主要功能包括：</a:t>
            </a:r>
            <a:endParaRPr lang="en-US" altLang="zh-TW" sz="3600" b="0" i="0" u="none" strike="noStrike" baseline="0" dirty="0">
              <a:solidFill>
                <a:srgbClr val="000000"/>
              </a:solidFill>
              <a:latin typeface="華康龍門石碑(P)" panose="03000900000000000000" pitchFamily="66" charset="-120"/>
              <a:ea typeface="華康龍門石碑(P)" panose="03000900000000000000" pitchFamily="66" charset="-120"/>
            </a:endParaRPr>
          </a:p>
          <a:p>
            <a:pPr marL="1428750" lvl="2" indent="-514350">
              <a:lnSpc>
                <a:spcPct val="150000"/>
              </a:lnSpc>
              <a:buFont typeface="+mj-lt"/>
              <a:buAutoNum type="arabicPeriod"/>
            </a:pPr>
            <a:r>
              <a:rPr lang="zh-TW" altLang="en-US" sz="3600" b="0" i="0" u="none" strike="noStrike" baseline="0" dirty="0">
                <a:solidFill>
                  <a:srgbClr val="000000"/>
                </a:solidFill>
                <a:latin typeface="華康龍門石碑(P)" panose="03000900000000000000" pitchFamily="66" charset="-120"/>
                <a:ea typeface="華康龍門石碑(P)" panose="03000900000000000000" pitchFamily="66" charset="-120"/>
              </a:rPr>
              <a:t>患者資料管理</a:t>
            </a:r>
            <a:endParaRPr lang="en-US" altLang="zh-TW" sz="3600" b="0" i="0" u="none" strike="noStrike" baseline="0" dirty="0">
              <a:solidFill>
                <a:srgbClr val="000000"/>
              </a:solidFill>
              <a:latin typeface="華康龍門石碑(P)" panose="03000900000000000000" pitchFamily="66" charset="-120"/>
              <a:ea typeface="華康龍門石碑(P)" panose="03000900000000000000" pitchFamily="66" charset="-120"/>
            </a:endParaRPr>
          </a:p>
          <a:p>
            <a:pPr marL="1428750" lvl="2" indent="-514350">
              <a:lnSpc>
                <a:spcPct val="150000"/>
              </a:lnSpc>
              <a:buFont typeface="+mj-lt"/>
              <a:buAutoNum type="arabicPeriod"/>
            </a:pPr>
            <a:r>
              <a:rPr lang="zh-TW" altLang="en-US" sz="3600" b="0" i="0" u="none" strike="noStrike" baseline="0" dirty="0">
                <a:solidFill>
                  <a:srgbClr val="000000"/>
                </a:solidFill>
                <a:latin typeface="華康龍門石碑(P)" panose="03000900000000000000" pitchFamily="66" charset="-120"/>
                <a:ea typeface="華康龍門石碑(P)" panose="03000900000000000000" pitchFamily="66" charset="-120"/>
              </a:rPr>
              <a:t>分析眼底鏡圖片</a:t>
            </a:r>
            <a:endParaRPr lang="en-US" altLang="zh-TW" sz="3600" b="0" i="0" u="none" strike="noStrike" baseline="0" dirty="0">
              <a:solidFill>
                <a:srgbClr val="000000"/>
              </a:solidFill>
              <a:latin typeface="華康龍門石碑(P)" panose="03000900000000000000" pitchFamily="66" charset="-120"/>
              <a:ea typeface="華康龍門石碑(P)" panose="03000900000000000000" pitchFamily="66" charset="-120"/>
            </a:endParaRPr>
          </a:p>
          <a:p>
            <a:pPr marL="1428750" lvl="2" indent="-514350">
              <a:lnSpc>
                <a:spcPct val="150000"/>
              </a:lnSpc>
              <a:buFont typeface="+mj-lt"/>
              <a:buAutoNum type="arabicPeriod"/>
            </a:pPr>
            <a:r>
              <a:rPr lang="zh-TW" altLang="en-US" sz="3600" b="0" i="0" u="none" strike="noStrike" baseline="0" dirty="0">
                <a:solidFill>
                  <a:srgbClr val="000000"/>
                </a:solidFill>
                <a:latin typeface="華康龍門石碑(P)" panose="03000900000000000000" pitchFamily="66" charset="-120"/>
                <a:ea typeface="華康龍門石碑(P)" panose="03000900000000000000" pitchFamily="66" charset="-120"/>
              </a:rPr>
              <a:t>診斷結果</a:t>
            </a:r>
            <a:r>
              <a:rPr lang="zh-TW" altLang="en-US" sz="3600" dirty="0">
                <a:solidFill>
                  <a:srgbClr val="000000"/>
                </a:solidFill>
                <a:latin typeface="華康龍門石碑(P)" panose="03000900000000000000" pitchFamily="66" charset="-120"/>
                <a:ea typeface="華康龍門石碑(P)" panose="03000900000000000000" pitchFamily="66" charset="-120"/>
              </a:rPr>
              <a:t>建檔</a:t>
            </a:r>
            <a:endParaRPr lang="en-US" altLang="zh-TW" sz="3600" b="0" i="0" u="none" strike="noStrike" baseline="0" dirty="0">
              <a:solidFill>
                <a:srgbClr val="000000"/>
              </a:solidFill>
              <a:latin typeface="華康龍門石碑(P)" panose="03000900000000000000" pitchFamily="66" charset="-120"/>
              <a:ea typeface="華康龍門石碑(P)" panose="03000900000000000000" pitchFamily="66" charset="-120"/>
            </a:endParaRPr>
          </a:p>
          <a:p>
            <a:pPr marL="1428750" lvl="2" indent="-514350">
              <a:lnSpc>
                <a:spcPct val="150000"/>
              </a:lnSpc>
              <a:buFont typeface="+mj-lt"/>
              <a:buAutoNum type="arabicPeriod"/>
            </a:pPr>
            <a:r>
              <a:rPr lang="zh-TW" altLang="en-US" sz="3600" b="0" i="0" u="none" strike="noStrike" baseline="0" dirty="0">
                <a:solidFill>
                  <a:srgbClr val="000000"/>
                </a:solidFill>
                <a:latin typeface="華康龍門石碑(P)" panose="03000900000000000000" pitchFamily="66" charset="-120"/>
                <a:ea typeface="華康龍門石碑(P)" panose="03000900000000000000" pitchFamily="66" charset="-120"/>
              </a:rPr>
              <a:t>回診提醒通知</a:t>
            </a:r>
            <a:endParaRPr lang="en-US" altLang="zh-TW" sz="3600" b="0" i="0" u="none" strike="noStrike" baseline="0" dirty="0">
              <a:solidFill>
                <a:srgbClr val="000000"/>
              </a:solidFill>
              <a:latin typeface="華康龍門石碑(P)" panose="03000900000000000000" pitchFamily="66" charset="-120"/>
              <a:ea typeface="華康龍門石碑(P)" panose="03000900000000000000" pitchFamily="66" charset="-120"/>
            </a:endParaRPr>
          </a:p>
        </p:txBody>
      </p:sp>
      <p:pic>
        <p:nvPicPr>
          <p:cNvPr id="7" name="圖片 6" descr="一張含有 螢幕擷取畫面, 標誌, 圖形, 設計 的圖片&#10;&#10;AI 產生的內容可能不正確。">
            <a:extLst>
              <a:ext uri="{FF2B5EF4-FFF2-40B4-BE49-F238E27FC236}">
                <a16:creationId xmlns:a16="http://schemas.microsoft.com/office/drawing/2014/main" id="{01A52A2C-77CB-4CC2-1EAC-C8414433DA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662" y="1185156"/>
            <a:ext cx="8067772" cy="6329734"/>
          </a:xfrm>
          <a:prstGeom prst="rect">
            <a:avLst/>
          </a:prstGeom>
        </p:spPr>
      </p:pic>
      <p:sp>
        <p:nvSpPr>
          <p:cNvPr id="9" name="文字方塊 8">
            <a:extLst>
              <a:ext uri="{FF2B5EF4-FFF2-40B4-BE49-F238E27FC236}">
                <a16:creationId xmlns:a16="http://schemas.microsoft.com/office/drawing/2014/main" id="{F185F881-505B-E3E1-A670-B7AB50170059}"/>
              </a:ext>
            </a:extLst>
          </p:cNvPr>
          <p:cNvSpPr txBox="1"/>
          <p:nvPr/>
        </p:nvSpPr>
        <p:spPr>
          <a:xfrm>
            <a:off x="635072" y="6218126"/>
            <a:ext cx="9320467" cy="1384995"/>
          </a:xfrm>
          <a:prstGeom prst="rect">
            <a:avLst/>
          </a:prstGeom>
          <a:noFill/>
        </p:spPr>
        <p:txBody>
          <a:bodyPr wrap="square">
            <a:spAutoFit/>
          </a:bodyPr>
          <a:lstStyle/>
          <a:p>
            <a:r>
              <a:rPr lang="zh-TW" altLang="en-US" sz="2800" b="0" i="0" u="none" strike="noStrike" baseline="0" dirty="0">
                <a:solidFill>
                  <a:srgbClr val="000000"/>
                </a:solidFill>
                <a:latin typeface="標楷體" panose="03000509000000000000" pitchFamily="65" charset="-120"/>
                <a:ea typeface="標楷體" panose="03000509000000000000" pitchFamily="65" charset="-120"/>
              </a:rPr>
              <a:t>透過以上功能，</a:t>
            </a:r>
            <a:endParaRPr lang="en-US" altLang="zh-TW" sz="2800" b="0" i="0" u="none" strike="noStrike" baseline="0" dirty="0">
              <a:solidFill>
                <a:srgbClr val="000000"/>
              </a:solidFill>
              <a:latin typeface="標楷體" panose="03000509000000000000" pitchFamily="65" charset="-120"/>
              <a:ea typeface="標楷體" panose="03000509000000000000" pitchFamily="65" charset="-120"/>
            </a:endParaRPr>
          </a:p>
          <a:p>
            <a:r>
              <a:rPr lang="zh-TW" altLang="en-US" sz="2800" b="0" i="0" u="none" strike="noStrike" baseline="0" dirty="0">
                <a:solidFill>
                  <a:srgbClr val="000000"/>
                </a:solidFill>
                <a:latin typeface="標楷體" panose="03000509000000000000" pitchFamily="65" charset="-120"/>
                <a:ea typeface="標楷體" panose="03000509000000000000" pitchFamily="65" charset="-120"/>
              </a:rPr>
              <a:t>醫師不僅能集中管理所有患者的檢查與診斷紀錄，</a:t>
            </a:r>
            <a:endParaRPr lang="en-US" altLang="zh-TW" sz="2800" b="0" i="0" u="none" strike="noStrike" baseline="0" dirty="0">
              <a:solidFill>
                <a:srgbClr val="000000"/>
              </a:solidFill>
              <a:latin typeface="標楷體" panose="03000509000000000000" pitchFamily="65" charset="-120"/>
              <a:ea typeface="標楷體" panose="03000509000000000000" pitchFamily="65" charset="-120"/>
            </a:endParaRPr>
          </a:p>
          <a:p>
            <a:r>
              <a:rPr lang="zh-TW" altLang="en-US" sz="2800" b="0" i="0" u="none" strike="noStrike" baseline="0" dirty="0">
                <a:solidFill>
                  <a:srgbClr val="000000"/>
                </a:solidFill>
                <a:latin typeface="標楷體" panose="03000509000000000000" pitchFamily="65" charset="-120"/>
                <a:ea typeface="標楷體" panose="03000509000000000000" pitchFamily="65" charset="-120"/>
              </a:rPr>
              <a:t>還可即時掌握需要回診的對象，提升臨床效率與醫療品質</a:t>
            </a:r>
            <a:endParaRPr lang="zh-TW" altLang="en-US"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4397663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9e0dd6b1-99a5-4858-ba44-ed1f82d4cf6a}" enabled="0" method="" siteId="{9e0dd6b1-99a5-4858-ba44-ed1f82d4cf6a}" removed="1"/>
</clbl:labelList>
</file>

<file path=docProps/app.xml><?xml version="1.0" encoding="utf-8"?>
<Properties xmlns="http://schemas.openxmlformats.org/officeDocument/2006/extended-properties" xmlns:vt="http://schemas.openxmlformats.org/officeDocument/2006/docPropsVTypes">
  <TotalTime>1678</TotalTime>
  <Words>1504</Words>
  <Application>Microsoft Office PowerPoint</Application>
  <PresentationFormat>自訂</PresentationFormat>
  <Paragraphs>292</Paragraphs>
  <Slides>25</Slides>
  <Notes>20</Notes>
  <HiddenSlides>0</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25</vt:i4>
      </vt:variant>
    </vt:vector>
  </HeadingPairs>
  <TitlesOfParts>
    <vt:vector size="43" baseType="lpstr">
      <vt:lpstr>Microsoft JhengHei UI</vt:lpstr>
      <vt:lpstr>Cambria</vt:lpstr>
      <vt:lpstr>華康硬黑體W7外字集</vt:lpstr>
      <vt:lpstr>Microsoft YaHei</vt:lpstr>
      <vt:lpstr>汉仪菱心体简</vt:lpstr>
      <vt:lpstr>華康談楷體W5</vt:lpstr>
      <vt:lpstr>Microsoft JhengHei</vt:lpstr>
      <vt:lpstr>PMingLiU</vt:lpstr>
      <vt:lpstr>Microsoft YaHei</vt:lpstr>
      <vt:lpstr>PMingLiU</vt:lpstr>
      <vt:lpstr>Calibri</vt:lpstr>
      <vt:lpstr>Arial</vt:lpstr>
      <vt:lpstr>Times New Roman</vt:lpstr>
      <vt:lpstr>標楷體</vt:lpstr>
      <vt:lpstr>Microsoft JhengHei</vt:lpstr>
      <vt:lpstr>ADLaM Display</vt:lpstr>
      <vt:lpstr>華康龍門石碑(P)</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李馥彤</cp:lastModifiedBy>
  <cp:revision>139</cp:revision>
  <dcterms:created xsi:type="dcterms:W3CDTF">2025-03-06T12:40:17Z</dcterms:created>
  <dcterms:modified xsi:type="dcterms:W3CDTF">2025-05-28T07:19:11Z</dcterms:modified>
</cp:coreProperties>
</file>